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9" r:id="rId2"/>
    <p:sldMasterId id="2147483675" r:id="rId3"/>
  </p:sldMasterIdLst>
  <p:sldIdLst>
    <p:sldId id="256" r:id="rId4"/>
    <p:sldId id="309" r:id="rId5"/>
    <p:sldId id="348" r:id="rId6"/>
    <p:sldId id="349" r:id="rId7"/>
    <p:sldId id="350" r:id="rId8"/>
    <p:sldId id="351" r:id="rId9"/>
    <p:sldId id="283" r:id="rId10"/>
    <p:sldId id="310" r:id="rId11"/>
    <p:sldId id="311" r:id="rId12"/>
    <p:sldId id="284" r:id="rId13"/>
    <p:sldId id="286" r:id="rId14"/>
    <p:sldId id="312" r:id="rId15"/>
    <p:sldId id="316" r:id="rId16"/>
    <p:sldId id="314" r:id="rId17"/>
    <p:sldId id="317" r:id="rId18"/>
    <p:sldId id="336" r:id="rId19"/>
    <p:sldId id="318" r:id="rId20"/>
    <p:sldId id="319" r:id="rId21"/>
    <p:sldId id="326" r:id="rId22"/>
    <p:sldId id="327" r:id="rId23"/>
    <p:sldId id="329" r:id="rId24"/>
    <p:sldId id="330" r:id="rId25"/>
    <p:sldId id="331" r:id="rId26"/>
    <p:sldId id="335" r:id="rId27"/>
    <p:sldId id="332" r:id="rId28"/>
    <p:sldId id="334" r:id="rId29"/>
    <p:sldId id="337" r:id="rId30"/>
    <p:sldId id="338" r:id="rId31"/>
    <p:sldId id="328" r:id="rId32"/>
    <p:sldId id="340" r:id="rId33"/>
    <p:sldId id="339" r:id="rId34"/>
    <p:sldId id="341" r:id="rId35"/>
    <p:sldId id="342" r:id="rId36"/>
    <p:sldId id="343" r:id="rId37"/>
    <p:sldId id="344" r:id="rId38"/>
    <p:sldId id="345" r:id="rId39"/>
    <p:sldId id="346" r:id="rId40"/>
    <p:sldId id="347" r:id="rId41"/>
    <p:sldId id="313" r:id="rId42"/>
    <p:sldId id="333" r:id="rId43"/>
    <p:sldId id="320" r:id="rId44"/>
    <p:sldId id="321" r:id="rId45"/>
    <p:sldId id="322" r:id="rId46"/>
    <p:sldId id="323" r:id="rId47"/>
    <p:sldId id="324" r:id="rId48"/>
    <p:sldId id="325" r:id="rId49"/>
    <p:sldId id="285" r:id="rId50"/>
    <p:sldId id="287" r:id="rId51"/>
    <p:sldId id="288" r:id="rId52"/>
    <p:sldId id="289" r:id="rId53"/>
    <p:sldId id="257" r:id="rId54"/>
    <p:sldId id="258" r:id="rId55"/>
    <p:sldId id="259" r:id="rId56"/>
    <p:sldId id="260" r:id="rId57"/>
    <p:sldId id="261" r:id="rId58"/>
    <p:sldId id="262" r:id="rId59"/>
    <p:sldId id="282" r:id="rId60"/>
    <p:sldId id="263" r:id="rId61"/>
    <p:sldId id="264" r:id="rId62"/>
    <p:sldId id="265" r:id="rId63"/>
    <p:sldId id="278" r:id="rId64"/>
    <p:sldId id="279" r:id="rId65"/>
    <p:sldId id="272" r:id="rId66"/>
    <p:sldId id="276" r:id="rId67"/>
    <p:sldId id="275" r:id="rId68"/>
    <p:sldId id="270" r:id="rId69"/>
    <p:sldId id="274" r:id="rId70"/>
    <p:sldId id="277" r:id="rId71"/>
    <p:sldId id="273" r:id="rId72"/>
    <p:sldId id="267" r:id="rId73"/>
    <p:sldId id="268" r:id="rId74"/>
    <p:sldId id="280" r:id="rId75"/>
    <p:sldId id="290" r:id="rId76"/>
    <p:sldId id="291" r:id="rId77"/>
    <p:sldId id="292" r:id="rId78"/>
    <p:sldId id="293" r:id="rId79"/>
    <p:sldId id="294" r:id="rId80"/>
    <p:sldId id="295" r:id="rId81"/>
    <p:sldId id="296" r:id="rId82"/>
    <p:sldId id="297" r:id="rId83"/>
    <p:sldId id="298" r:id="rId84"/>
    <p:sldId id="301" r:id="rId85"/>
    <p:sldId id="302" r:id="rId86"/>
    <p:sldId id="303" r:id="rId87"/>
    <p:sldId id="304" r:id="rId88"/>
    <p:sldId id="305" r:id="rId89"/>
    <p:sldId id="306" r:id="rId90"/>
    <p:sldId id="307" r:id="rId91"/>
    <p:sldId id="308" r:id="rId92"/>
    <p:sldId id="300" r:id="rId93"/>
    <p:sldId id="315" r:id="rId9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8" autoAdjust="0"/>
    <p:restoredTop sz="94660"/>
  </p:normalViewPr>
  <p:slideViewPr>
    <p:cSldViewPr snapToGrid="0">
      <p:cViewPr varScale="1">
        <p:scale>
          <a:sx n="114" d="100"/>
          <a:sy n="114" d="100"/>
        </p:scale>
        <p:origin x="210" y="10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slide" Target="slides/slide81.xml"/><Relationship Id="rId89" Type="http://schemas.openxmlformats.org/officeDocument/2006/relationships/slide" Target="slides/slide86.xml"/><Relationship Id="rId97"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presProps" Target="pres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lgn="ctr">
              <a:defRPr sz="24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sz="1800">
                <a:solidFill>
                  <a:schemeClr val="accent2"/>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spTree>
    <p:extLst>
      <p:ext uri="{BB962C8B-B14F-4D97-AF65-F5344CB8AC3E}">
        <p14:creationId xmlns:p14="http://schemas.microsoft.com/office/powerpoint/2010/main" val="13589158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sz="18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796223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384301" y="1458914"/>
            <a:ext cx="4610100" cy="4243387"/>
          </a:xfrm>
        </p:spPr>
        <p:txBody>
          <a:bodyPr/>
          <a:lstStyle>
            <a:lvl1pPr>
              <a:defRPr sz="1800"/>
            </a:lvl1pPr>
            <a:lvl2pPr>
              <a:defRPr sz="16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601" y="1458914"/>
            <a:ext cx="4610100" cy="4243387"/>
          </a:xfrm>
        </p:spPr>
        <p:txBody>
          <a:bodyPr/>
          <a:lstStyle>
            <a:lvl1pPr>
              <a:defRPr sz="1800"/>
            </a:lvl1pPr>
            <a:lvl2pPr>
              <a:defRPr sz="16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9837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9334" y="130629"/>
            <a:ext cx="8596668" cy="754743"/>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40305" y="1151847"/>
            <a:ext cx="9177866" cy="476272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3/14/2016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6134145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045965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11280061" y="6492875"/>
            <a:ext cx="911939" cy="365125"/>
          </a:xfrm>
        </p:spPr>
        <p:txBody>
          <a:bodyPr/>
          <a:lstStyle>
            <a:lvl1pPr>
              <a:defRPr>
                <a:solidFill>
                  <a:schemeClr val="bg1"/>
                </a:solidFill>
              </a:defRPr>
            </a:lvl1pPr>
          </a:lstStyle>
          <a:p>
            <a:r>
              <a:rPr lang="en-US" dirty="0" smtClean="0">
                <a:solidFill>
                  <a:prstClr val="white"/>
                </a:solidFill>
              </a:rPr>
              <a:t>10/23/2015</a:t>
            </a:r>
            <a:endParaRPr lang="en-US" dirty="0">
              <a:solidFill>
                <a:prstClr val="white"/>
              </a:solidFill>
            </a:endParaRPr>
          </a:p>
        </p:txBody>
      </p:sp>
      <p:sp>
        <p:nvSpPr>
          <p:cNvPr id="5" name="Footer Placeholder 4"/>
          <p:cNvSpPr>
            <a:spLocks noGrp="1"/>
          </p:cNvSpPr>
          <p:nvPr>
            <p:ph type="ftr" sz="quarter" idx="11"/>
          </p:nvPr>
        </p:nvSpPr>
        <p:spPr>
          <a:xfrm>
            <a:off x="2686050" y="6492875"/>
            <a:ext cx="6297612" cy="365125"/>
          </a:xfrm>
        </p:spPr>
        <p:txBody>
          <a:bodyPr/>
          <a:lstStyle/>
          <a:p>
            <a:pPr algn="ctr"/>
            <a:r>
              <a:rPr lang="en-US" dirty="0" smtClean="0">
                <a:solidFill>
                  <a:prstClr val="black">
                    <a:tint val="75000"/>
                  </a:prstClr>
                </a:solidFill>
              </a:rPr>
              <a:t>Tracking Systems (Practice)</a:t>
            </a:r>
            <a:endParaRPr lang="en-US" dirty="0">
              <a:solidFill>
                <a:prstClr val="black">
                  <a:tint val="75000"/>
                </a:prstClr>
              </a:solidFill>
            </a:endParaRPr>
          </a:p>
        </p:txBody>
      </p:sp>
    </p:spTree>
    <p:extLst>
      <p:ext uri="{BB962C8B-B14F-4D97-AF65-F5344CB8AC3E}">
        <p14:creationId xmlns:p14="http://schemas.microsoft.com/office/powerpoint/2010/main" val="3414986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050236" cy="677636"/>
          </a:xfrm>
        </p:spPr>
        <p:txBody>
          <a:bodyPr>
            <a:normAutofit/>
          </a:bodyPr>
          <a:lstStyle>
            <a:lvl1pPr>
              <a:defRPr sz="3600">
                <a:solidFill>
                  <a:schemeClr val="accent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 y="756332"/>
            <a:ext cx="10025743" cy="569345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257326" y="6492875"/>
            <a:ext cx="911939" cy="365125"/>
          </a:xfrm>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5" name="Footer Placeholder 4"/>
          <p:cNvSpPr>
            <a:spLocks noGrp="1"/>
          </p:cNvSpPr>
          <p:nvPr>
            <p:ph type="ftr" sz="quarter" idx="11"/>
          </p:nvPr>
        </p:nvSpPr>
        <p:spPr>
          <a:xfrm>
            <a:off x="2628598" y="6492875"/>
            <a:ext cx="6297612" cy="365125"/>
          </a:xfrm>
        </p:spPr>
        <p:txBody>
          <a:bodyPr/>
          <a:lstStyle>
            <a:lvl1pPr algn="ctr">
              <a:defRPr/>
            </a:lvl1pPr>
          </a:lstStyle>
          <a:p>
            <a:r>
              <a:rPr lang="en-US" dirty="0" smtClean="0">
                <a:solidFill>
                  <a:prstClr val="black">
                    <a:tint val="75000"/>
                  </a:prstClr>
                </a:solidFill>
              </a:rPr>
              <a:t>Tracking Systems</a:t>
            </a:r>
            <a:endParaRPr lang="en-US" dirty="0">
              <a:solidFill>
                <a:prstClr val="black">
                  <a:tint val="75000"/>
                </a:prstClr>
              </a:solidFill>
            </a:endParaRPr>
          </a:p>
        </p:txBody>
      </p:sp>
      <p:sp>
        <p:nvSpPr>
          <p:cNvPr id="6" name="Slide Number Placeholder 5"/>
          <p:cNvSpPr>
            <a:spLocks noGrp="1"/>
          </p:cNvSpPr>
          <p:nvPr>
            <p:ph type="sldNum" sz="quarter" idx="12"/>
          </p:nvPr>
        </p:nvSpPr>
        <p:spPr>
          <a:xfrm>
            <a:off x="11508661" y="6492875"/>
            <a:ext cx="683339" cy="365125"/>
          </a:xfrm>
        </p:spPr>
        <p:txBody>
          <a:bodyPr/>
          <a:lstStyle>
            <a:lvl1pPr>
              <a:defRPr sz="1600" b="1">
                <a:solidFill>
                  <a:schemeClr val="bg1"/>
                </a:solidFill>
              </a:defRPr>
            </a:lvl1pPr>
          </a:lstStyle>
          <a:p>
            <a:fld id="{D57F1E4F-1CFF-5643-939E-217C01CDF565}"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9014416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11280061" y="6492875"/>
            <a:ext cx="911939" cy="365125"/>
          </a:xfrm>
        </p:spPr>
        <p:txBody>
          <a:bodyPr/>
          <a:lstStyle>
            <a:lvl1pPr>
              <a:defRPr>
                <a:solidFill>
                  <a:schemeClr val="bg1"/>
                </a:solidFill>
              </a:defRPr>
            </a:lvl1pPr>
          </a:lstStyle>
          <a:p>
            <a:r>
              <a:rPr lang="en-US" dirty="0" smtClean="0">
                <a:solidFill>
                  <a:prstClr val="white"/>
                </a:solidFill>
              </a:rPr>
              <a:t>10/23/2015</a:t>
            </a:r>
            <a:endParaRPr lang="en-US" dirty="0">
              <a:solidFill>
                <a:prstClr val="white"/>
              </a:solidFill>
            </a:endParaRPr>
          </a:p>
        </p:txBody>
      </p:sp>
      <p:sp>
        <p:nvSpPr>
          <p:cNvPr id="5" name="Footer Placeholder 4"/>
          <p:cNvSpPr>
            <a:spLocks noGrp="1"/>
          </p:cNvSpPr>
          <p:nvPr>
            <p:ph type="ftr" sz="quarter" idx="11"/>
          </p:nvPr>
        </p:nvSpPr>
        <p:spPr>
          <a:xfrm>
            <a:off x="2644927" y="6492875"/>
            <a:ext cx="6297612" cy="365125"/>
          </a:xfrm>
        </p:spPr>
        <p:txBody>
          <a:bodyPr/>
          <a:lstStyle/>
          <a:p>
            <a:pPr algn="ctr"/>
            <a:r>
              <a:rPr lang="en-US" dirty="0" smtClean="0">
                <a:solidFill>
                  <a:prstClr val="black">
                    <a:tint val="75000"/>
                  </a:prstClr>
                </a:solidFill>
              </a:rPr>
              <a:t>Tracking Systems (Practice)</a:t>
            </a:r>
            <a:endParaRPr lang="en-US" dirty="0">
              <a:solidFill>
                <a:prstClr val="black">
                  <a:tint val="75000"/>
                </a:prstClr>
              </a:solidFill>
            </a:endParaRPr>
          </a:p>
        </p:txBody>
      </p:sp>
    </p:spTree>
    <p:extLst>
      <p:ext uri="{BB962C8B-B14F-4D97-AF65-F5344CB8AC3E}">
        <p14:creationId xmlns:p14="http://schemas.microsoft.com/office/powerpoint/2010/main" val="25936057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srgbClr val="1CADE4"/>
                </a:solidFill>
              </a:rPr>
              <a:pPr/>
              <a:t>‹#›</a:t>
            </a:fld>
            <a:endParaRPr lang="en-US" dirty="0">
              <a:solidFill>
                <a:srgbClr val="1CADE4"/>
              </a:solidFill>
            </a:endParaRPr>
          </a:p>
        </p:txBody>
      </p:sp>
    </p:spTree>
    <p:extLst>
      <p:ext uri="{BB962C8B-B14F-4D97-AF65-F5344CB8AC3E}">
        <p14:creationId xmlns:p14="http://schemas.microsoft.com/office/powerpoint/2010/main" val="18914274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D57F1E4F-1CFF-5643-939E-217C01CDF565}" type="slidenum">
              <a:rPr lang="en-US" smtClean="0">
                <a:solidFill>
                  <a:srgbClr val="1CADE4"/>
                </a:solidFill>
              </a:rPr>
              <a:pPr/>
              <a:t>‹#›</a:t>
            </a:fld>
            <a:endParaRPr lang="en-US" dirty="0">
              <a:solidFill>
                <a:srgbClr val="1CADE4"/>
              </a:solidFill>
            </a:endParaRPr>
          </a:p>
        </p:txBody>
      </p:sp>
    </p:spTree>
    <p:extLst>
      <p:ext uri="{BB962C8B-B14F-4D97-AF65-F5344CB8AC3E}">
        <p14:creationId xmlns:p14="http://schemas.microsoft.com/office/powerpoint/2010/main" val="24745674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D57F1E4F-1CFF-5643-939E-217C01CDF565}" type="slidenum">
              <a:rPr lang="en-US" smtClean="0">
                <a:solidFill>
                  <a:srgbClr val="1CADE4"/>
                </a:solidFill>
              </a:rPr>
              <a:pPr/>
              <a:t>‹#›</a:t>
            </a:fld>
            <a:endParaRPr lang="en-US" dirty="0">
              <a:solidFill>
                <a:srgbClr val="1CADE4"/>
              </a:solidFill>
            </a:endParaRPr>
          </a:p>
        </p:txBody>
      </p:sp>
    </p:spTree>
    <p:extLst>
      <p:ext uri="{BB962C8B-B14F-4D97-AF65-F5344CB8AC3E}">
        <p14:creationId xmlns:p14="http://schemas.microsoft.com/office/powerpoint/2010/main" val="34229053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solidFill>
                  <a:srgbClr val="1CADE4"/>
                </a:solidFill>
              </a:rPr>
              <a:pPr/>
              <a:t>‹#›</a:t>
            </a:fld>
            <a:endParaRPr lang="en-US" dirty="0">
              <a:solidFill>
                <a:srgbClr val="1CADE4"/>
              </a:solidFill>
            </a:endParaRPr>
          </a:p>
        </p:txBody>
      </p:sp>
    </p:spTree>
    <p:extLst>
      <p:ext uri="{BB962C8B-B14F-4D97-AF65-F5344CB8AC3E}">
        <p14:creationId xmlns:p14="http://schemas.microsoft.com/office/powerpoint/2010/main" val="33999918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srgbClr val="1CADE4"/>
                </a:solidFill>
              </a:rPr>
              <a:pPr/>
              <a:t>‹#›</a:t>
            </a:fld>
            <a:endParaRPr lang="en-US" dirty="0">
              <a:solidFill>
                <a:srgbClr val="1CADE4"/>
              </a:solidFill>
            </a:endParaRPr>
          </a:p>
        </p:txBody>
      </p:sp>
    </p:spTree>
    <p:extLst>
      <p:ext uri="{BB962C8B-B14F-4D97-AF65-F5344CB8AC3E}">
        <p14:creationId xmlns:p14="http://schemas.microsoft.com/office/powerpoint/2010/main" val="26027057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srgbClr val="1CADE4"/>
                </a:solidFill>
              </a:rPr>
              <a:pPr/>
              <a:t>‹#›</a:t>
            </a:fld>
            <a:endParaRPr lang="en-US" dirty="0">
              <a:solidFill>
                <a:srgbClr val="1CADE4"/>
              </a:solidFill>
            </a:endParaRPr>
          </a:p>
        </p:txBody>
      </p:sp>
    </p:spTree>
    <p:extLst>
      <p:ext uri="{BB962C8B-B14F-4D97-AF65-F5344CB8AC3E}">
        <p14:creationId xmlns:p14="http://schemas.microsoft.com/office/powerpoint/2010/main" val="35757225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CADE4"/>
                </a:solidFill>
              </a:rPr>
              <a:pPr/>
              <a:t>‹#›</a:t>
            </a:fld>
            <a:endParaRPr lang="en-US" dirty="0">
              <a:solidFill>
                <a:srgbClr val="1CADE4"/>
              </a:solidFill>
            </a:endParaRPr>
          </a:p>
        </p:txBody>
      </p:sp>
    </p:spTree>
    <p:extLst>
      <p:ext uri="{BB962C8B-B14F-4D97-AF65-F5344CB8AC3E}">
        <p14:creationId xmlns:p14="http://schemas.microsoft.com/office/powerpoint/2010/main" val="37838656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CADE4"/>
                </a:solidFill>
              </a:rPr>
              <a:pPr/>
              <a:t>‹#›</a:t>
            </a:fld>
            <a:endParaRPr lang="en-US" dirty="0">
              <a:solidFill>
                <a:srgbClr val="1CADE4"/>
              </a:solidFill>
            </a:endParaRP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r>
              <a:rPr lang="en-US" sz="8000" dirty="0">
                <a:ln w="3175" cmpd="sng">
                  <a:noFill/>
                </a:ln>
                <a:solidFill>
                  <a:srgbClr val="1CADE4">
                    <a:lumMod val="60000"/>
                    <a:lumOff val="40000"/>
                  </a:srgbClr>
                </a:solidFill>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r>
              <a:rPr lang="en-US" sz="8000" dirty="0">
                <a:ln w="3175" cmpd="sng">
                  <a:noFill/>
                </a:ln>
                <a:solidFill>
                  <a:srgbClr val="1CADE4">
                    <a:lumMod val="60000"/>
                    <a:lumOff val="40000"/>
                  </a:srgbClr>
                </a:solidFill>
                <a:latin typeface="Arial"/>
              </a:rPr>
              <a:t>”</a:t>
            </a:r>
            <a:endParaRPr lang="en-US" dirty="0">
              <a:solidFill>
                <a:srgbClr val="1CADE4">
                  <a:lumMod val="60000"/>
                  <a:lumOff val="40000"/>
                </a:srgbClr>
              </a:solidFill>
              <a:latin typeface="Arial"/>
            </a:endParaRPr>
          </a:p>
        </p:txBody>
      </p:sp>
    </p:spTree>
    <p:extLst>
      <p:ext uri="{BB962C8B-B14F-4D97-AF65-F5344CB8AC3E}">
        <p14:creationId xmlns:p14="http://schemas.microsoft.com/office/powerpoint/2010/main" val="21707863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CADE4"/>
                </a:solidFill>
              </a:rPr>
              <a:pPr/>
              <a:t>‹#›</a:t>
            </a:fld>
            <a:endParaRPr lang="en-US" dirty="0">
              <a:solidFill>
                <a:srgbClr val="1CADE4"/>
              </a:solidFill>
            </a:endParaRPr>
          </a:p>
        </p:txBody>
      </p:sp>
    </p:spTree>
    <p:extLst>
      <p:ext uri="{BB962C8B-B14F-4D97-AF65-F5344CB8AC3E}">
        <p14:creationId xmlns:p14="http://schemas.microsoft.com/office/powerpoint/2010/main" val="13898140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CADE4"/>
                </a:solidFill>
              </a:rPr>
              <a:pPr/>
              <a:t>‹#›</a:t>
            </a:fld>
            <a:endParaRPr lang="en-US" dirty="0">
              <a:solidFill>
                <a:srgbClr val="1CADE4"/>
              </a:solidFill>
            </a:endParaRP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r>
              <a:rPr lang="en-US" sz="8000" dirty="0">
                <a:ln w="3175" cmpd="sng">
                  <a:noFill/>
                </a:ln>
                <a:solidFill>
                  <a:srgbClr val="1CADE4">
                    <a:lumMod val="60000"/>
                    <a:lumOff val="40000"/>
                  </a:srgbClr>
                </a:solidFill>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r>
              <a:rPr lang="en-US" sz="8000" dirty="0">
                <a:ln w="3175" cmpd="sng">
                  <a:noFill/>
                </a:ln>
                <a:solidFill>
                  <a:srgbClr val="1CADE4">
                    <a:lumMod val="60000"/>
                    <a:lumOff val="40000"/>
                  </a:srgbClr>
                </a:solidFill>
                <a:latin typeface="Arial"/>
              </a:rPr>
              <a:t>”</a:t>
            </a:r>
          </a:p>
        </p:txBody>
      </p:sp>
    </p:spTree>
    <p:extLst>
      <p:ext uri="{BB962C8B-B14F-4D97-AF65-F5344CB8AC3E}">
        <p14:creationId xmlns:p14="http://schemas.microsoft.com/office/powerpoint/2010/main" val="23791720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CADE4"/>
                </a:solidFill>
              </a:rPr>
              <a:pPr/>
              <a:t>‹#›</a:t>
            </a:fld>
            <a:endParaRPr lang="en-US" dirty="0">
              <a:solidFill>
                <a:srgbClr val="1CADE4"/>
              </a:solidFill>
            </a:endParaRPr>
          </a:p>
        </p:txBody>
      </p:sp>
    </p:spTree>
    <p:extLst>
      <p:ext uri="{BB962C8B-B14F-4D97-AF65-F5344CB8AC3E}">
        <p14:creationId xmlns:p14="http://schemas.microsoft.com/office/powerpoint/2010/main" val="10985367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CADE4"/>
                </a:solidFill>
              </a:rPr>
              <a:pPr/>
              <a:t>‹#›</a:t>
            </a:fld>
            <a:endParaRPr lang="en-US" dirty="0">
              <a:solidFill>
                <a:srgbClr val="1CADE4"/>
              </a:solidFill>
            </a:endParaRPr>
          </a:p>
        </p:txBody>
      </p:sp>
    </p:spTree>
    <p:extLst>
      <p:ext uri="{BB962C8B-B14F-4D97-AF65-F5344CB8AC3E}">
        <p14:creationId xmlns:p14="http://schemas.microsoft.com/office/powerpoint/2010/main" val="20135857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CADE4"/>
                </a:solidFill>
              </a:rPr>
              <a:pPr/>
              <a:t>‹#›</a:t>
            </a:fld>
            <a:endParaRPr lang="en-US" dirty="0">
              <a:solidFill>
                <a:srgbClr val="1CADE4"/>
              </a:solidFill>
            </a:endParaRPr>
          </a:p>
        </p:txBody>
      </p:sp>
    </p:spTree>
    <p:extLst>
      <p:ext uri="{BB962C8B-B14F-4D97-AF65-F5344CB8AC3E}">
        <p14:creationId xmlns:p14="http://schemas.microsoft.com/office/powerpoint/2010/main" val="2940505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3/14/2016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3/14/2016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3/14/2016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3/14/2016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3/14/2016</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9.xml"/><Relationship Id="rId7" Type="http://schemas.openxmlformats.org/officeDocument/2006/relationships/image" Target="../media/image1.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2.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theme" Target="../theme/theme3.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3/14/2016</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9144001" y="6550026"/>
            <a:ext cx="2620433" cy="149225"/>
          </a:xfrm>
          <a:prstGeom prst="rect">
            <a:avLst/>
          </a:prstGeom>
          <a:noFill/>
          <a:ln w="12700">
            <a:noFill/>
            <a:miter lim="800000"/>
            <a:headEnd/>
            <a:tailEnd/>
          </a:ln>
          <a:effectLst/>
        </p:spPr>
        <p:txBody>
          <a:bodyPr lIns="62682" tIns="25642" rIns="62682" bIns="25642">
            <a:spAutoFit/>
          </a:bodyPr>
          <a:lstStyle>
            <a:lvl1pPr marL="339725" indent="-339725" defTabSz="901700" eaLnBrk="0" hangingPunct="0">
              <a:defRPr sz="1600" b="1">
                <a:solidFill>
                  <a:srgbClr val="618FFD"/>
                </a:solidFill>
                <a:latin typeface="Helvetica" panose="020B0604020202020204" pitchFamily="34" charset="0"/>
                <a:cs typeface="Arial" panose="020B0604020202020204" pitchFamily="34" charset="0"/>
              </a:defRPr>
            </a:lvl1pPr>
            <a:lvl2pPr marL="742950" indent="-285750" defTabSz="901700" eaLnBrk="0" hangingPunct="0">
              <a:defRPr sz="1600" b="1">
                <a:solidFill>
                  <a:srgbClr val="618FFD"/>
                </a:solidFill>
                <a:latin typeface="Helvetica" panose="020B0604020202020204" pitchFamily="34" charset="0"/>
                <a:cs typeface="Arial" panose="020B0604020202020204" pitchFamily="34" charset="0"/>
              </a:defRPr>
            </a:lvl2pPr>
            <a:lvl3pPr marL="1143000" indent="-228600" defTabSz="901700" eaLnBrk="0" hangingPunct="0">
              <a:defRPr sz="1600" b="1">
                <a:solidFill>
                  <a:srgbClr val="618FFD"/>
                </a:solidFill>
                <a:latin typeface="Helvetica" panose="020B0604020202020204" pitchFamily="34" charset="0"/>
                <a:cs typeface="Arial" panose="020B0604020202020204" pitchFamily="34" charset="0"/>
              </a:defRPr>
            </a:lvl3pPr>
            <a:lvl4pPr marL="1600200" indent="-228600" defTabSz="901700" eaLnBrk="0" hangingPunct="0">
              <a:defRPr sz="1600" b="1">
                <a:solidFill>
                  <a:srgbClr val="618FFD"/>
                </a:solidFill>
                <a:latin typeface="Helvetica" panose="020B0604020202020204" pitchFamily="34" charset="0"/>
                <a:cs typeface="Arial" panose="020B0604020202020204" pitchFamily="34" charset="0"/>
              </a:defRPr>
            </a:lvl4pPr>
            <a:lvl5pPr marL="2057400" indent="-228600" defTabSz="901700" eaLnBrk="0" hangingPunct="0">
              <a:defRPr sz="1600" b="1">
                <a:solidFill>
                  <a:srgbClr val="618FFD"/>
                </a:solidFill>
                <a:latin typeface="Helvetica" panose="020B0604020202020204" pitchFamily="34" charset="0"/>
                <a:cs typeface="Arial" panose="020B0604020202020204" pitchFamily="34" charset="0"/>
              </a:defRPr>
            </a:lvl5pPr>
            <a:lvl6pPr marL="2514600" indent="-228600" defTabSz="901700" eaLnBrk="0" fontAlgn="base" hangingPunct="0">
              <a:spcBef>
                <a:spcPct val="0"/>
              </a:spcBef>
              <a:spcAft>
                <a:spcPct val="0"/>
              </a:spcAft>
              <a:defRPr sz="1600" b="1">
                <a:solidFill>
                  <a:srgbClr val="618FFD"/>
                </a:solidFill>
                <a:latin typeface="Helvetica" panose="020B0604020202020204" pitchFamily="34" charset="0"/>
                <a:cs typeface="Arial" panose="020B0604020202020204" pitchFamily="34" charset="0"/>
              </a:defRPr>
            </a:lvl6pPr>
            <a:lvl7pPr marL="2971800" indent="-228600" defTabSz="901700" eaLnBrk="0" fontAlgn="base" hangingPunct="0">
              <a:spcBef>
                <a:spcPct val="0"/>
              </a:spcBef>
              <a:spcAft>
                <a:spcPct val="0"/>
              </a:spcAft>
              <a:defRPr sz="1600" b="1">
                <a:solidFill>
                  <a:srgbClr val="618FFD"/>
                </a:solidFill>
                <a:latin typeface="Helvetica" panose="020B0604020202020204" pitchFamily="34" charset="0"/>
                <a:cs typeface="Arial" panose="020B0604020202020204" pitchFamily="34" charset="0"/>
              </a:defRPr>
            </a:lvl7pPr>
            <a:lvl8pPr marL="3429000" indent="-228600" defTabSz="901700" eaLnBrk="0" fontAlgn="base" hangingPunct="0">
              <a:spcBef>
                <a:spcPct val="0"/>
              </a:spcBef>
              <a:spcAft>
                <a:spcPct val="0"/>
              </a:spcAft>
              <a:defRPr sz="1600" b="1">
                <a:solidFill>
                  <a:srgbClr val="618FFD"/>
                </a:solidFill>
                <a:latin typeface="Helvetica" panose="020B0604020202020204" pitchFamily="34" charset="0"/>
                <a:cs typeface="Arial" panose="020B0604020202020204" pitchFamily="34" charset="0"/>
              </a:defRPr>
            </a:lvl8pPr>
            <a:lvl9pPr marL="3886200" indent="-228600" defTabSz="901700" eaLnBrk="0" fontAlgn="base" hangingPunct="0">
              <a:spcBef>
                <a:spcPct val="0"/>
              </a:spcBef>
              <a:spcAft>
                <a:spcPct val="0"/>
              </a:spcAft>
              <a:defRPr sz="1600" b="1">
                <a:solidFill>
                  <a:srgbClr val="618FFD"/>
                </a:solidFill>
                <a:latin typeface="Helvetica" panose="020B0604020202020204" pitchFamily="34" charset="0"/>
                <a:cs typeface="Arial" panose="020B0604020202020204" pitchFamily="34" charset="0"/>
              </a:defRPr>
            </a:lvl9pPr>
          </a:lstStyle>
          <a:p>
            <a:pPr algn="r" fontAlgn="base">
              <a:lnSpc>
                <a:spcPct val="80000"/>
              </a:lnSpc>
              <a:spcBef>
                <a:spcPct val="20000"/>
              </a:spcBef>
              <a:spcAft>
                <a:spcPct val="0"/>
              </a:spcAft>
            </a:pPr>
            <a:fld id="{CFD41085-A5A0-4B83-BEA2-1F5B9D3C06D7}" type="slidenum">
              <a:rPr lang="en-US" altLang="en-US" sz="800" smtClean="0">
                <a:solidFill>
                  <a:srgbClr val="000000"/>
                </a:solidFill>
              </a:rPr>
              <a:pPr algn="r" fontAlgn="base">
                <a:lnSpc>
                  <a:spcPct val="80000"/>
                </a:lnSpc>
                <a:spcBef>
                  <a:spcPct val="20000"/>
                </a:spcBef>
                <a:spcAft>
                  <a:spcPct val="0"/>
                </a:spcAft>
              </a:pPr>
              <a:t>‹#›</a:t>
            </a:fld>
            <a:endParaRPr lang="en-US" altLang="en-US" sz="800" smtClean="0">
              <a:solidFill>
                <a:srgbClr val="000000"/>
              </a:solidFill>
            </a:endParaRPr>
          </a:p>
        </p:txBody>
      </p:sp>
      <p:sp>
        <p:nvSpPr>
          <p:cNvPr id="3075" name="Rectangle 3"/>
          <p:cNvSpPr>
            <a:spLocks noGrp="1" noChangeArrowheads="1"/>
          </p:cNvSpPr>
          <p:nvPr>
            <p:ph type="body" idx="1"/>
          </p:nvPr>
        </p:nvSpPr>
        <p:spPr bwMode="auto">
          <a:xfrm>
            <a:off x="1384300" y="1458914"/>
            <a:ext cx="9423400" cy="424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173" tIns="45587" rIns="91173" bIns="45587"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3076" name="Rectangle 4"/>
          <p:cNvSpPr>
            <a:spLocks noGrp="1" noChangeArrowheads="1"/>
          </p:cNvSpPr>
          <p:nvPr>
            <p:ph type="title"/>
          </p:nvPr>
        </p:nvSpPr>
        <p:spPr bwMode="auto">
          <a:xfrm>
            <a:off x="381001" y="311150"/>
            <a:ext cx="9427633"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173" tIns="45587" rIns="91173" bIns="45587" numCol="1" anchor="ctr" anchorCtr="0" compatLnSpc="1">
            <a:prstTxWarp prst="textNoShape">
              <a:avLst/>
            </a:prstTxWarp>
          </a:bodyPr>
          <a:lstStyle/>
          <a:p>
            <a:pPr lvl="0"/>
            <a:r>
              <a:rPr lang="en-US" altLang="en-US" smtClean="0"/>
              <a:t>Click to edit Master title style</a:t>
            </a:r>
          </a:p>
        </p:txBody>
      </p:sp>
      <p:sp>
        <p:nvSpPr>
          <p:cNvPr id="85005" name="Line 13"/>
          <p:cNvSpPr>
            <a:spLocks noChangeShapeType="1"/>
          </p:cNvSpPr>
          <p:nvPr/>
        </p:nvSpPr>
        <p:spPr bwMode="auto">
          <a:xfrm>
            <a:off x="508000" y="768350"/>
            <a:ext cx="11176000" cy="0"/>
          </a:xfrm>
          <a:prstGeom prst="line">
            <a:avLst/>
          </a:prstGeom>
          <a:noFill/>
          <a:ln w="50800">
            <a:solidFill>
              <a:srgbClr val="000000"/>
            </a:solidFill>
            <a:round/>
            <a:headEnd/>
            <a:tailEnd/>
          </a:ln>
          <a:effectLst/>
        </p:spPr>
        <p:txBody>
          <a:bodyPr wrap="none" anchor="ctr"/>
          <a:lstStyle/>
          <a:p>
            <a:pPr defTabSz="914400" eaLnBrk="0" fontAlgn="base" hangingPunct="0">
              <a:lnSpc>
                <a:spcPct val="90000"/>
              </a:lnSpc>
              <a:spcBef>
                <a:spcPct val="0"/>
              </a:spcBef>
              <a:spcAft>
                <a:spcPct val="0"/>
              </a:spcAft>
              <a:defRPr/>
            </a:pPr>
            <a:endParaRPr lang="en-US" sz="1600" b="1" dirty="0">
              <a:solidFill>
                <a:srgbClr val="618FFD"/>
              </a:solidFill>
              <a:cs typeface="Arial" panose="020B0604020202020204" pitchFamily="34" charset="0"/>
            </a:endParaRPr>
          </a:p>
        </p:txBody>
      </p:sp>
      <p:sp>
        <p:nvSpPr>
          <p:cNvPr id="85009" name="Rectangle 17"/>
          <p:cNvSpPr>
            <a:spLocks noChangeArrowheads="1"/>
          </p:cNvSpPr>
          <p:nvPr/>
        </p:nvSpPr>
        <p:spPr bwMode="auto">
          <a:xfrm>
            <a:off x="423334" y="6551614"/>
            <a:ext cx="2620433" cy="149225"/>
          </a:xfrm>
          <a:prstGeom prst="rect">
            <a:avLst/>
          </a:prstGeom>
          <a:noFill/>
          <a:ln w="12700">
            <a:noFill/>
            <a:miter lim="800000"/>
            <a:headEnd/>
            <a:tailEnd/>
          </a:ln>
          <a:effectLst/>
        </p:spPr>
        <p:txBody>
          <a:bodyPr lIns="62682" tIns="25642" rIns="62682" bIns="25642">
            <a:spAutoFit/>
          </a:bodyPr>
          <a:lstStyle/>
          <a:p>
            <a:pPr marL="339725" indent="-339725" defTabSz="901700" eaLnBrk="0" fontAlgn="base" hangingPunct="0">
              <a:lnSpc>
                <a:spcPct val="80000"/>
              </a:lnSpc>
              <a:spcBef>
                <a:spcPct val="20000"/>
              </a:spcBef>
              <a:spcAft>
                <a:spcPct val="0"/>
              </a:spcAft>
              <a:defRPr/>
            </a:pPr>
            <a:r>
              <a:rPr lang="en-US" sz="800" b="1" dirty="0">
                <a:solidFill>
                  <a:srgbClr val="000000"/>
                </a:solidFill>
                <a:latin typeface="Arial" pitchFamily="34" charset="0"/>
                <a:cs typeface="Arial" panose="020B0604020202020204" pitchFamily="34" charset="0"/>
              </a:rPr>
              <a:t>Jim Thomas - LBL </a:t>
            </a:r>
          </a:p>
        </p:txBody>
      </p:sp>
      <p:pic>
        <p:nvPicPr>
          <p:cNvPr id="3079" name="Picture 9" descr="Untitled-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816168" y="257176"/>
            <a:ext cx="878417"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9114481"/>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Lst>
  <p:txStyles>
    <p:titleStyle>
      <a:lvl1pPr algn="l" defTabSz="901700" rtl="0" eaLnBrk="0" fontAlgn="base" hangingPunct="0">
        <a:lnSpc>
          <a:spcPct val="90000"/>
        </a:lnSpc>
        <a:spcBef>
          <a:spcPct val="0"/>
        </a:spcBef>
        <a:spcAft>
          <a:spcPct val="0"/>
        </a:spcAft>
        <a:defRPr sz="2600" b="1">
          <a:solidFill>
            <a:srgbClr val="B0AC00"/>
          </a:solidFill>
          <a:latin typeface="Arial" pitchFamily="34" charset="0"/>
          <a:ea typeface="+mj-ea"/>
          <a:cs typeface="Arial" pitchFamily="34" charset="0"/>
        </a:defRPr>
      </a:lvl1pPr>
      <a:lvl2pPr algn="l" defTabSz="901700" rtl="0" eaLnBrk="0" fontAlgn="base" hangingPunct="0">
        <a:lnSpc>
          <a:spcPct val="90000"/>
        </a:lnSpc>
        <a:spcBef>
          <a:spcPct val="0"/>
        </a:spcBef>
        <a:spcAft>
          <a:spcPct val="0"/>
        </a:spcAft>
        <a:defRPr sz="2600" b="1">
          <a:solidFill>
            <a:srgbClr val="B0AC00"/>
          </a:solidFill>
          <a:latin typeface="Arial" pitchFamily="34" charset="0"/>
          <a:cs typeface="Arial" pitchFamily="34" charset="0"/>
        </a:defRPr>
      </a:lvl2pPr>
      <a:lvl3pPr algn="l" defTabSz="901700" rtl="0" eaLnBrk="0" fontAlgn="base" hangingPunct="0">
        <a:lnSpc>
          <a:spcPct val="90000"/>
        </a:lnSpc>
        <a:spcBef>
          <a:spcPct val="0"/>
        </a:spcBef>
        <a:spcAft>
          <a:spcPct val="0"/>
        </a:spcAft>
        <a:defRPr sz="2600" b="1">
          <a:solidFill>
            <a:srgbClr val="B0AC00"/>
          </a:solidFill>
          <a:latin typeface="Arial" pitchFamily="34" charset="0"/>
          <a:cs typeface="Arial" pitchFamily="34" charset="0"/>
        </a:defRPr>
      </a:lvl3pPr>
      <a:lvl4pPr algn="l" defTabSz="901700" rtl="0" eaLnBrk="0" fontAlgn="base" hangingPunct="0">
        <a:lnSpc>
          <a:spcPct val="90000"/>
        </a:lnSpc>
        <a:spcBef>
          <a:spcPct val="0"/>
        </a:spcBef>
        <a:spcAft>
          <a:spcPct val="0"/>
        </a:spcAft>
        <a:defRPr sz="2600" b="1">
          <a:solidFill>
            <a:srgbClr val="B0AC00"/>
          </a:solidFill>
          <a:latin typeface="Arial" pitchFamily="34" charset="0"/>
          <a:cs typeface="Arial" pitchFamily="34" charset="0"/>
        </a:defRPr>
      </a:lvl4pPr>
      <a:lvl5pPr algn="l" defTabSz="901700" rtl="0" eaLnBrk="0" fontAlgn="base" hangingPunct="0">
        <a:lnSpc>
          <a:spcPct val="90000"/>
        </a:lnSpc>
        <a:spcBef>
          <a:spcPct val="0"/>
        </a:spcBef>
        <a:spcAft>
          <a:spcPct val="0"/>
        </a:spcAft>
        <a:defRPr sz="2600" b="1">
          <a:solidFill>
            <a:srgbClr val="B0AC00"/>
          </a:solidFill>
          <a:latin typeface="Arial" pitchFamily="34" charset="0"/>
          <a:cs typeface="Arial" pitchFamily="34" charset="0"/>
        </a:defRPr>
      </a:lvl5pPr>
      <a:lvl6pPr marL="457200" algn="l" defTabSz="901700" rtl="0" eaLnBrk="1" fontAlgn="base" hangingPunct="1">
        <a:lnSpc>
          <a:spcPct val="90000"/>
        </a:lnSpc>
        <a:spcBef>
          <a:spcPct val="0"/>
        </a:spcBef>
        <a:spcAft>
          <a:spcPct val="0"/>
        </a:spcAft>
        <a:defRPr sz="2600" b="1">
          <a:solidFill>
            <a:srgbClr val="B0AC00"/>
          </a:solidFill>
          <a:latin typeface="Helvetica" pitchFamily="1" charset="0"/>
        </a:defRPr>
      </a:lvl6pPr>
      <a:lvl7pPr marL="914400" algn="l" defTabSz="901700" rtl="0" eaLnBrk="1" fontAlgn="base" hangingPunct="1">
        <a:lnSpc>
          <a:spcPct val="90000"/>
        </a:lnSpc>
        <a:spcBef>
          <a:spcPct val="0"/>
        </a:spcBef>
        <a:spcAft>
          <a:spcPct val="0"/>
        </a:spcAft>
        <a:defRPr sz="2600" b="1">
          <a:solidFill>
            <a:srgbClr val="B0AC00"/>
          </a:solidFill>
          <a:latin typeface="Helvetica" pitchFamily="1" charset="0"/>
        </a:defRPr>
      </a:lvl7pPr>
      <a:lvl8pPr marL="1371600" algn="l" defTabSz="901700" rtl="0" eaLnBrk="1" fontAlgn="base" hangingPunct="1">
        <a:lnSpc>
          <a:spcPct val="90000"/>
        </a:lnSpc>
        <a:spcBef>
          <a:spcPct val="0"/>
        </a:spcBef>
        <a:spcAft>
          <a:spcPct val="0"/>
        </a:spcAft>
        <a:defRPr sz="2600" b="1">
          <a:solidFill>
            <a:srgbClr val="B0AC00"/>
          </a:solidFill>
          <a:latin typeface="Helvetica" pitchFamily="1" charset="0"/>
        </a:defRPr>
      </a:lvl8pPr>
      <a:lvl9pPr marL="1828800" algn="l" defTabSz="901700" rtl="0" eaLnBrk="1" fontAlgn="base" hangingPunct="1">
        <a:lnSpc>
          <a:spcPct val="90000"/>
        </a:lnSpc>
        <a:spcBef>
          <a:spcPct val="0"/>
        </a:spcBef>
        <a:spcAft>
          <a:spcPct val="0"/>
        </a:spcAft>
        <a:defRPr sz="2600" b="1">
          <a:solidFill>
            <a:srgbClr val="B0AC00"/>
          </a:solidFill>
          <a:latin typeface="Helvetica" pitchFamily="1" charset="0"/>
        </a:defRPr>
      </a:lvl9pPr>
    </p:titleStyle>
    <p:bodyStyle>
      <a:lvl1pPr marL="282575" indent="-282575" algn="l" defTabSz="901700" rtl="0" eaLnBrk="0" fontAlgn="base" hangingPunct="0">
        <a:lnSpc>
          <a:spcPct val="90000"/>
        </a:lnSpc>
        <a:spcBef>
          <a:spcPct val="30000"/>
        </a:spcBef>
        <a:spcAft>
          <a:spcPct val="0"/>
        </a:spcAft>
        <a:buSzPct val="100000"/>
        <a:buChar char="•"/>
        <a:defRPr b="1">
          <a:solidFill>
            <a:schemeClr val="tx1"/>
          </a:solidFill>
          <a:latin typeface="Arial" pitchFamily="34" charset="0"/>
          <a:ea typeface="+mn-ea"/>
          <a:cs typeface="Arial" pitchFamily="34" charset="0"/>
        </a:defRPr>
      </a:lvl1pPr>
      <a:lvl2pPr marL="677863" indent="-225425" algn="l" defTabSz="901700" rtl="0" eaLnBrk="0" fontAlgn="base" hangingPunct="0">
        <a:lnSpc>
          <a:spcPct val="90000"/>
        </a:lnSpc>
        <a:spcBef>
          <a:spcPct val="30000"/>
        </a:spcBef>
        <a:spcAft>
          <a:spcPct val="0"/>
        </a:spcAft>
        <a:buSzPct val="100000"/>
        <a:buChar char="–"/>
        <a:defRPr sz="1600" b="1">
          <a:solidFill>
            <a:srgbClr val="0033CC"/>
          </a:solidFill>
          <a:latin typeface="Arial" pitchFamily="34" charset="0"/>
          <a:cs typeface="Arial" pitchFamily="34" charset="0"/>
        </a:defRPr>
      </a:lvl2pPr>
      <a:lvl3pPr marL="1127125" indent="-225425" algn="l" defTabSz="901700" rtl="0" eaLnBrk="0" fontAlgn="base" hangingPunct="0">
        <a:lnSpc>
          <a:spcPct val="90000"/>
        </a:lnSpc>
        <a:spcBef>
          <a:spcPct val="30000"/>
        </a:spcBef>
        <a:spcAft>
          <a:spcPct val="0"/>
        </a:spcAft>
        <a:buSzPct val="100000"/>
        <a:buChar char="•"/>
        <a:defRPr sz="1600" b="1">
          <a:solidFill>
            <a:schemeClr val="hlink"/>
          </a:solidFill>
          <a:latin typeface="Arial" pitchFamily="34" charset="0"/>
          <a:cs typeface="Arial" pitchFamily="34" charset="0"/>
        </a:defRPr>
      </a:lvl3pPr>
      <a:lvl4pPr marL="1522413" indent="-169863" algn="l" defTabSz="901700" rtl="0" eaLnBrk="0" fontAlgn="base" hangingPunct="0">
        <a:lnSpc>
          <a:spcPct val="90000"/>
        </a:lnSpc>
        <a:spcBef>
          <a:spcPct val="30000"/>
        </a:spcBef>
        <a:spcAft>
          <a:spcPct val="0"/>
        </a:spcAft>
        <a:buSzPct val="100000"/>
        <a:buFont typeface="Helvetica" panose="020B0604020202020204" pitchFamily="34" charset="0"/>
        <a:buChar char="–"/>
        <a:defRPr sz="1400" b="1">
          <a:solidFill>
            <a:schemeClr val="tx1"/>
          </a:solidFill>
          <a:latin typeface="Arial" pitchFamily="34" charset="0"/>
          <a:cs typeface="Arial" pitchFamily="34" charset="0"/>
        </a:defRPr>
      </a:lvl4pPr>
      <a:lvl5pPr marL="1974850" indent="-169863" algn="l" defTabSz="901700" rtl="0" eaLnBrk="0" fontAlgn="base" hangingPunct="0">
        <a:lnSpc>
          <a:spcPct val="90000"/>
        </a:lnSpc>
        <a:spcBef>
          <a:spcPct val="30000"/>
        </a:spcBef>
        <a:spcAft>
          <a:spcPct val="0"/>
        </a:spcAft>
        <a:buSzPct val="100000"/>
        <a:buChar char="•"/>
        <a:defRPr sz="1200" b="1">
          <a:solidFill>
            <a:srgbClr val="FF3300"/>
          </a:solidFill>
          <a:latin typeface="Arial" pitchFamily="34" charset="0"/>
          <a:cs typeface="Arial" pitchFamily="34" charset="0"/>
        </a:defRPr>
      </a:lvl5pPr>
      <a:lvl6pPr marL="2432050" indent="-169863" algn="l" defTabSz="901700" rtl="0" eaLnBrk="1" fontAlgn="base" hangingPunct="1">
        <a:lnSpc>
          <a:spcPct val="90000"/>
        </a:lnSpc>
        <a:spcBef>
          <a:spcPct val="30000"/>
        </a:spcBef>
        <a:spcAft>
          <a:spcPct val="0"/>
        </a:spcAft>
        <a:buSzPct val="100000"/>
        <a:buChar char="•"/>
        <a:defRPr sz="1200" b="1">
          <a:solidFill>
            <a:srgbClr val="FF3300"/>
          </a:solidFill>
          <a:latin typeface="+mn-lt"/>
        </a:defRPr>
      </a:lvl6pPr>
      <a:lvl7pPr marL="2889250" indent="-169863" algn="l" defTabSz="901700" rtl="0" eaLnBrk="1" fontAlgn="base" hangingPunct="1">
        <a:lnSpc>
          <a:spcPct val="90000"/>
        </a:lnSpc>
        <a:spcBef>
          <a:spcPct val="30000"/>
        </a:spcBef>
        <a:spcAft>
          <a:spcPct val="0"/>
        </a:spcAft>
        <a:buSzPct val="100000"/>
        <a:buChar char="•"/>
        <a:defRPr sz="1200" b="1">
          <a:solidFill>
            <a:srgbClr val="FF3300"/>
          </a:solidFill>
          <a:latin typeface="+mn-lt"/>
        </a:defRPr>
      </a:lvl7pPr>
      <a:lvl8pPr marL="3346450" indent="-169863" algn="l" defTabSz="901700" rtl="0" eaLnBrk="1" fontAlgn="base" hangingPunct="1">
        <a:lnSpc>
          <a:spcPct val="90000"/>
        </a:lnSpc>
        <a:spcBef>
          <a:spcPct val="30000"/>
        </a:spcBef>
        <a:spcAft>
          <a:spcPct val="0"/>
        </a:spcAft>
        <a:buSzPct val="100000"/>
        <a:buChar char="•"/>
        <a:defRPr sz="1200" b="1">
          <a:solidFill>
            <a:srgbClr val="FF3300"/>
          </a:solidFill>
          <a:latin typeface="+mn-lt"/>
        </a:defRPr>
      </a:lvl8pPr>
      <a:lvl9pPr marL="3803650" indent="-169863" algn="l" defTabSz="901700" rtl="0" eaLnBrk="1" fontAlgn="base" hangingPunct="1">
        <a:lnSpc>
          <a:spcPct val="90000"/>
        </a:lnSpc>
        <a:spcBef>
          <a:spcPct val="30000"/>
        </a:spcBef>
        <a:spcAft>
          <a:spcPct val="0"/>
        </a:spcAft>
        <a:buSzPct val="100000"/>
        <a:buChar char="•"/>
        <a:defRPr sz="1200" b="1">
          <a:solidFill>
            <a:srgbClr val="FF33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smtClean="0">
                <a:solidFill>
                  <a:prstClr val="black">
                    <a:tint val="75000"/>
                  </a:prstClr>
                </a:solidFill>
              </a:rPr>
              <a:t>10/23/2015</a:t>
            </a:r>
            <a:endParaRPr lang="en-US" dirty="0">
              <a:solidFill>
                <a:prstClr val="black">
                  <a:tint val="75000"/>
                </a:prstClr>
              </a:solidFill>
            </a:endParaRP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solidFill>
                  <a:srgbClr val="1CADE4"/>
                </a:solidFill>
              </a:rPr>
              <a:pPr/>
              <a:t>‹#›</a:t>
            </a:fld>
            <a:endParaRPr lang="en-US" dirty="0">
              <a:solidFill>
                <a:srgbClr val="1CADE4"/>
              </a:solidFill>
            </a:endParaRPr>
          </a:p>
        </p:txBody>
      </p:sp>
    </p:spTree>
    <p:extLst>
      <p:ext uri="{BB962C8B-B14F-4D97-AF65-F5344CB8AC3E}">
        <p14:creationId xmlns:p14="http://schemas.microsoft.com/office/powerpoint/2010/main" val="267507144"/>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Lst>
  <p:hf hdr="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010.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g"/><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65.png"/></Relationships>
</file>

<file path=ppt/slides/_rels/slide2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250.png"/><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26.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7.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370.png"/><Relationship Id="rId7" Type="http://schemas.openxmlformats.org/officeDocument/2006/relationships/image" Target="../media/image82.png"/><Relationship Id="rId2"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380.png"/></Relationships>
</file>

<file path=ppt/slides/_rels/slide2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3.xml"/><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610.png"/><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4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5.png"/></Relationships>
</file>

<file path=ppt/slides/_rels/slide4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2.xml"/><Relationship Id="rId4" Type="http://schemas.openxmlformats.org/officeDocument/2006/relationships/image" Target="../media/image109.png"/></Relationships>
</file>

<file path=ppt/slides/_rels/slide4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3.xml"/><Relationship Id="rId4" Type="http://schemas.openxmlformats.org/officeDocument/2006/relationships/image" Target="../media/image16.png"/></Relationships>
</file>

<file path=ppt/slides/_rels/slide5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53.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2.xml"/><Relationship Id="rId4" Type="http://schemas.openxmlformats.org/officeDocument/2006/relationships/image" Target="../media/image131.png"/></Relationships>
</file>

<file path=ppt/slides/_rels/slide55.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2.xml"/><Relationship Id="rId4" Type="http://schemas.openxmlformats.org/officeDocument/2006/relationships/image" Target="../media/image136.png"/></Relationships>
</file>

<file path=ppt/slides/_rels/slide57.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7.png"/><Relationship Id="rId7" Type="http://schemas.openxmlformats.org/officeDocument/2006/relationships/image" Target="../media/image33.png"/><Relationship Id="rId1" Type="http://schemas.openxmlformats.org/officeDocument/2006/relationships/slideLayout" Target="../slideLayouts/slideLayout2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7.png"/><Relationship Id="rId9" Type="http://schemas.openxmlformats.org/officeDocument/2006/relationships/image" Target="../media/image19.png"/></Relationships>
</file>

<file path=ppt/slides/_rels/slide60.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2.xml"/><Relationship Id="rId4" Type="http://schemas.openxmlformats.org/officeDocument/2006/relationships/image" Target="../media/image168.png"/></Relationships>
</file>

<file path=ppt/slides/_rels/slide79.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80.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image" Target="../media/image178.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image" Target="../media/image180.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slideLayout" Target="../slideLayouts/slideLayout2.xml"/><Relationship Id="rId4" Type="http://schemas.openxmlformats.org/officeDocument/2006/relationships/image" Target="../media/image184.png"/></Relationships>
</file>

<file path=ppt/slides/_rels/slide87.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185.png"/><Relationship Id="rId1" Type="http://schemas.openxmlformats.org/officeDocument/2006/relationships/slideLayout" Target="../slideLayouts/slideLayout2.xml"/><Relationship Id="rId4" Type="http://schemas.openxmlformats.org/officeDocument/2006/relationships/image" Target="../media/image187.png"/></Relationships>
</file>

<file path=ppt/slides/_rels/slide88.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8.png"/><Relationship Id="rId1" Type="http://schemas.openxmlformats.org/officeDocument/2006/relationships/slideLayout" Target="../slideLayouts/slideLayout2.xml"/><Relationship Id="rId4" Type="http://schemas.openxmlformats.org/officeDocument/2006/relationships/image" Target="../media/image190.png"/></Relationships>
</file>

<file path=ppt/slides/_rels/slide89.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image" Target="../media/image19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90.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jpeg"/><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18.xml"/><Relationship Id="rId4" Type="http://schemas.openxmlformats.org/officeDocument/2006/relationships/image" Target="../media/image1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478" y="4071409"/>
            <a:ext cx="9356271" cy="1646302"/>
          </a:xfrm>
        </p:spPr>
        <p:txBody>
          <a:bodyPr/>
          <a:lstStyle/>
          <a:p>
            <a:r>
              <a:rPr lang="en-US" dirty="0" smtClean="0"/>
              <a:t>TPC Field Cage </a:t>
            </a:r>
            <a:r>
              <a:rPr lang="en-US" dirty="0" smtClean="0"/>
              <a:t>Developm</a:t>
            </a:r>
            <a:r>
              <a:rPr lang="en-US" dirty="0" smtClean="0"/>
              <a:t>ents</a:t>
            </a:r>
            <a:endParaRPr lang="en-US" dirty="0"/>
          </a:p>
        </p:txBody>
      </p:sp>
      <p:sp>
        <p:nvSpPr>
          <p:cNvPr id="3" name="Subtitle 2"/>
          <p:cNvSpPr>
            <a:spLocks noGrp="1"/>
          </p:cNvSpPr>
          <p:nvPr>
            <p:ph type="subTitle" idx="1"/>
          </p:nvPr>
        </p:nvSpPr>
        <p:spPr>
          <a:xfrm>
            <a:off x="1640417" y="5761101"/>
            <a:ext cx="7766936" cy="1096899"/>
          </a:xfrm>
        </p:spPr>
        <p:txBody>
          <a:bodyPr/>
          <a:lstStyle/>
          <a:p>
            <a:r>
              <a:rPr lang="en-US" dirty="0" smtClean="0"/>
              <a:t>TK Hemmick</a:t>
            </a:r>
            <a:endParaRPr lang="en-US" dirty="0"/>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0"/>
            <a:ext cx="6930819" cy="3505200"/>
          </a:xfrm>
          <a:prstGeom prst="rect">
            <a:avLst/>
          </a:prstGeom>
        </p:spPr>
      </p:pic>
    </p:spTree>
    <p:extLst>
      <p:ext uri="{BB962C8B-B14F-4D97-AF65-F5344CB8AC3E}">
        <p14:creationId xmlns:p14="http://schemas.microsoft.com/office/powerpoint/2010/main" val="26413729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643" y="183893"/>
            <a:ext cx="10515600" cy="878789"/>
          </a:xfrm>
        </p:spPr>
        <p:txBody>
          <a:bodyPr/>
          <a:lstStyle/>
          <a:p>
            <a:r>
              <a:rPr lang="en-US" dirty="0" smtClean="0"/>
              <a:t>STAR uses an air gap:</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638424" y="1159475"/>
                <a:ext cx="6181726" cy="5498500"/>
              </a:xfrm>
            </p:spPr>
            <p:txBody>
              <a:bodyPr/>
              <a:lstStyle/>
              <a:p>
                <a:r>
                  <a:rPr lang="en-US" dirty="0" smtClean="0"/>
                  <a:t>STAR used a 5.7 cm gap holding a maximum voltage of 27 kV.</a:t>
                </a:r>
              </a:p>
              <a:p>
                <a:r>
                  <a:rPr lang="en-US" dirty="0" smtClean="0"/>
                  <a:t>They flowed nitrogen through the gap.</a:t>
                </a:r>
              </a:p>
              <a:p>
                <a:r>
                  <a:rPr lang="en-US" dirty="0" smtClean="0"/>
                  <a:t>Overall thickness is 7.7cm.</a:t>
                </a:r>
              </a:p>
              <a:p>
                <a:r>
                  <a:rPr lang="en-US" dirty="0" smtClean="0"/>
                  <a:t>Using the same considerations, we would design:</a:t>
                </a:r>
              </a:p>
              <a:p>
                <a:pPr lvl="1"/>
                <a14:m>
                  <m:oMath xmlns:m="http://schemas.openxmlformats.org/officeDocument/2006/math">
                    <m:r>
                      <a:rPr lang="en-US" b="0" i="1" smtClean="0">
                        <a:latin typeface="Cambria Math" panose="02040503050406030204" pitchFamily="18" charset="0"/>
                      </a:rPr>
                      <m:t>𝐺𝑎𝑝</m:t>
                    </m:r>
                    <m:r>
                      <a:rPr lang="en-US" b="0" i="1" smtClean="0">
                        <a:latin typeface="Cambria Math" panose="02040503050406030204" pitchFamily="18" charset="0"/>
                      </a:rPr>
                      <m:t>=5.7</m:t>
                    </m:r>
                    <m:r>
                      <a:rPr lang="en-US" b="0" i="1" smtClean="0">
                        <a:latin typeface="Cambria Math" panose="02040503050406030204" pitchFamily="18" charset="0"/>
                      </a:rPr>
                      <m:t>𝑐𝑚</m:t>
                    </m:r>
                    <m:f>
                      <m:fPr>
                        <m:ctrlPr>
                          <a:rPr lang="en-US" b="0" i="1" smtClean="0">
                            <a:latin typeface="Cambria Math" panose="02040503050406030204" pitchFamily="18" charset="0"/>
                          </a:rPr>
                        </m:ctrlPr>
                      </m:fPr>
                      <m:num>
                        <m:r>
                          <a:rPr lang="en-US" b="0" i="1" smtClean="0">
                            <a:latin typeface="Cambria Math" panose="02040503050406030204" pitchFamily="18" charset="0"/>
                          </a:rPr>
                          <m:t>34000 </m:t>
                        </m:r>
                        <m:r>
                          <a:rPr lang="en-US" b="0" i="1" smtClean="0">
                            <a:latin typeface="Cambria Math" panose="02040503050406030204" pitchFamily="18" charset="0"/>
                          </a:rPr>
                          <m:t>𝑉𝑜𝑙𝑡</m:t>
                        </m:r>
                      </m:num>
                      <m:den>
                        <m:r>
                          <a:rPr lang="en-US" b="0" i="1" smtClean="0">
                            <a:latin typeface="Cambria Math" panose="02040503050406030204" pitchFamily="18" charset="0"/>
                          </a:rPr>
                          <m:t>27000 </m:t>
                        </m:r>
                        <m:r>
                          <a:rPr lang="en-US" b="0" i="1" smtClean="0">
                            <a:latin typeface="Cambria Math" panose="02040503050406030204" pitchFamily="18" charset="0"/>
                          </a:rPr>
                          <m:t>𝑉𝑜𝑙𝑡</m:t>
                        </m:r>
                      </m:den>
                    </m:f>
                    <m:r>
                      <a:rPr lang="en-US" b="0" i="1" smtClean="0">
                        <a:latin typeface="Cambria Math" panose="02040503050406030204" pitchFamily="18" charset="0"/>
                      </a:rPr>
                      <m:t>=7.2 </m:t>
                    </m:r>
                    <m:r>
                      <a:rPr lang="en-US" b="0" i="1" smtClean="0">
                        <a:latin typeface="Cambria Math" panose="02040503050406030204" pitchFamily="18" charset="0"/>
                      </a:rPr>
                      <m:t>𝑐𝑚</m:t>
                    </m:r>
                  </m:oMath>
                </a14:m>
                <a:endParaRPr lang="en-US" b="0" dirty="0" smtClean="0"/>
              </a:p>
              <a:p>
                <a:pPr lvl="1"/>
                <a:r>
                  <a:rPr lang="en-US" dirty="0" smtClean="0"/>
                  <a:t>With 1cm for each honeycomb = 9.2 cm.</a:t>
                </a:r>
              </a:p>
              <a:p>
                <a:pPr lvl="1"/>
                <a:r>
                  <a:rPr lang="en-US" dirty="0" smtClean="0"/>
                  <a:t>This is 3.6 inches  (4X too large).</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638424" y="1159475"/>
                <a:ext cx="6181726" cy="5498500"/>
              </a:xfrm>
              <a:blipFill rotWithShape="0">
                <a:blip r:embed="rId2"/>
                <a:stretch>
                  <a:fillRect l="-1775" t="-1774"/>
                </a:stretch>
              </a:blipFill>
            </p:spPr>
            <p:txBody>
              <a:bodyPr/>
              <a:lstStyle/>
              <a:p>
                <a:r>
                  <a:rPr lang="en-US">
                    <a:noFill/>
                  </a:rPr>
                  <a:t> </a:t>
                </a:r>
              </a:p>
            </p:txBody>
          </p:sp>
        </mc:Fallback>
      </mc:AlternateContent>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67751" y="90615"/>
            <a:ext cx="3462114" cy="5205880"/>
          </a:xfrm>
          <a:prstGeom prst="rect">
            <a:avLst/>
          </a:prstGeom>
        </p:spPr>
      </p:pic>
      <p:sp>
        <p:nvSpPr>
          <p:cNvPr id="7" name="TextBox 6"/>
          <p:cNvSpPr txBox="1"/>
          <p:nvPr/>
        </p:nvSpPr>
        <p:spPr>
          <a:xfrm>
            <a:off x="8954530" y="255372"/>
            <a:ext cx="3115789" cy="369332"/>
          </a:xfrm>
          <a:prstGeom prst="rect">
            <a:avLst/>
          </a:prstGeom>
          <a:solidFill>
            <a:schemeClr val="bg1"/>
          </a:solidFill>
        </p:spPr>
        <p:txBody>
          <a:bodyPr wrap="none" rtlCol="0">
            <a:spAutoFit/>
          </a:bodyPr>
          <a:lstStyle/>
          <a:p>
            <a:r>
              <a:rPr lang="en-US" dirty="0" smtClean="0"/>
              <a:t>A BIG TPC (ours will be smaller)</a:t>
            </a:r>
            <a:endParaRPr lang="en-US" dirty="0"/>
          </a:p>
        </p:txBody>
      </p:sp>
      <p:pic>
        <p:nvPicPr>
          <p:cNvPr id="16" name="Picture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3326" y="1476584"/>
            <a:ext cx="2255838" cy="3295442"/>
          </a:xfrm>
          <a:prstGeom prst="rect">
            <a:avLst/>
          </a:prstGeom>
          <a:ln w="28575">
            <a:solidFill>
              <a:srgbClr val="FF0000"/>
            </a:solidFill>
          </a:ln>
        </p:spPr>
      </p:pic>
      <p:sp>
        <p:nvSpPr>
          <p:cNvPr id="17" name="Content Placeholder 2"/>
          <p:cNvSpPr txBox="1">
            <a:spLocks/>
          </p:cNvSpPr>
          <p:nvPr/>
        </p:nvSpPr>
        <p:spPr>
          <a:xfrm>
            <a:off x="8667751" y="5295900"/>
            <a:ext cx="3457574" cy="647700"/>
          </a:xfrm>
          <a:prstGeom prst="rect">
            <a:avLst/>
          </a:prstGeom>
          <a:solidFill>
            <a:srgbClr val="FFC000"/>
          </a:solidFill>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smtClean="0"/>
              <a:t>Losing 7-9 cm in a device this big is OK for STAR…but not for us!</a:t>
            </a:r>
            <a:endParaRPr lang="en-US" sz="2000" dirty="0"/>
          </a:p>
        </p:txBody>
      </p:sp>
      <p:sp>
        <p:nvSpPr>
          <p:cNvPr id="20" name="TextBox 19"/>
          <p:cNvSpPr txBox="1"/>
          <p:nvPr/>
        </p:nvSpPr>
        <p:spPr>
          <a:xfrm>
            <a:off x="104775" y="4800600"/>
            <a:ext cx="2286000" cy="369332"/>
          </a:xfrm>
          <a:prstGeom prst="rect">
            <a:avLst/>
          </a:prstGeom>
          <a:noFill/>
          <a:ln w="28575">
            <a:solidFill>
              <a:srgbClr val="FF0000"/>
            </a:solidFill>
          </a:ln>
        </p:spPr>
        <p:txBody>
          <a:bodyPr wrap="square" rtlCol="0">
            <a:spAutoFit/>
          </a:bodyPr>
          <a:lstStyle/>
          <a:p>
            <a:pPr algn="ctr"/>
            <a:r>
              <a:rPr lang="en-US" dirty="0" smtClean="0"/>
              <a:t>Drawing </a:t>
            </a:r>
            <a:r>
              <a:rPr lang="en-US" b="1" dirty="0" smtClean="0">
                <a:solidFill>
                  <a:srgbClr val="FF0000"/>
                </a:solidFill>
              </a:rPr>
              <a:t>IS</a:t>
            </a:r>
            <a:r>
              <a:rPr lang="en-US" dirty="0" smtClean="0"/>
              <a:t> to scale.</a:t>
            </a:r>
            <a:endParaRPr lang="en-US" dirty="0"/>
          </a:p>
        </p:txBody>
      </p:sp>
    </p:spTree>
    <p:extLst>
      <p:ext uri="{BB962C8B-B14F-4D97-AF65-F5344CB8AC3E}">
        <p14:creationId xmlns:p14="http://schemas.microsoft.com/office/powerpoint/2010/main" val="19577261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7475"/>
            <a:ext cx="10515600" cy="854075"/>
          </a:xfrm>
        </p:spPr>
        <p:txBody>
          <a:bodyPr/>
          <a:lstStyle/>
          <a:p>
            <a:r>
              <a:rPr lang="en-US" dirty="0" smtClean="0"/>
              <a:t>Design concept for full field cage.</a:t>
            </a:r>
            <a:endParaRPr lang="en-US" dirty="0"/>
          </a:p>
        </p:txBody>
      </p:sp>
      <p:sp>
        <p:nvSpPr>
          <p:cNvPr id="3" name="Content Placeholder 2"/>
          <p:cNvSpPr>
            <a:spLocks noGrp="1"/>
          </p:cNvSpPr>
          <p:nvPr>
            <p:ph idx="1"/>
          </p:nvPr>
        </p:nvSpPr>
        <p:spPr>
          <a:xfrm>
            <a:off x="241985" y="4127927"/>
            <a:ext cx="11489725" cy="2142869"/>
          </a:xfrm>
        </p:spPr>
        <p:txBody>
          <a:bodyPr>
            <a:normAutofit lnSpcReduction="10000"/>
          </a:bodyPr>
          <a:lstStyle/>
          <a:p>
            <a:r>
              <a:rPr lang="en-US" dirty="0" smtClean="0"/>
              <a:t>Made as “pressed” onto a cylindrical mandrel that defines the shape.</a:t>
            </a:r>
          </a:p>
          <a:p>
            <a:r>
              <a:rPr lang="en-US" dirty="0" smtClean="0"/>
              <a:t>1mm of </a:t>
            </a:r>
            <a:r>
              <a:rPr lang="en-US" dirty="0" err="1" smtClean="0"/>
              <a:t>kapton</a:t>
            </a:r>
            <a:r>
              <a:rPr lang="en-US" dirty="0" smtClean="0"/>
              <a:t> is ~0.3% of a radiation length.</a:t>
            </a:r>
          </a:p>
          <a:p>
            <a:r>
              <a:rPr lang="en-US" dirty="0" smtClean="0"/>
              <a:t>Shielded HV cable that holds 100 kV is 0.4” diameter </a:t>
            </a:r>
            <a:br>
              <a:rPr lang="en-US" dirty="0" smtClean="0"/>
            </a:br>
            <a:r>
              <a:rPr lang="en-US" dirty="0" smtClean="0"/>
              <a:t>(fits inside </a:t>
            </a:r>
            <a:r>
              <a:rPr lang="en-US" dirty="0" err="1" smtClean="0"/>
              <a:t>hexcell</a:t>
            </a:r>
            <a:r>
              <a:rPr lang="en-US" dirty="0" smtClean="0"/>
              <a:t>).</a:t>
            </a:r>
          </a:p>
          <a:p>
            <a:r>
              <a:rPr lang="en-US" dirty="0" smtClean="0"/>
              <a:t>Resistor chain inside the gas (like STAR &amp; ILC).</a:t>
            </a:r>
          </a:p>
          <a:p>
            <a:r>
              <a:rPr lang="en-US" dirty="0" smtClean="0"/>
              <a:t>Test a flat prototype in the tandem injector cage.</a:t>
            </a:r>
          </a:p>
          <a:p>
            <a:endParaRPr lang="en-US" dirty="0"/>
          </a:p>
        </p:txBody>
      </p:sp>
      <p:grpSp>
        <p:nvGrpSpPr>
          <p:cNvPr id="4" name="Group 3"/>
          <p:cNvGrpSpPr/>
          <p:nvPr/>
        </p:nvGrpSpPr>
        <p:grpSpPr>
          <a:xfrm>
            <a:off x="352425" y="3800475"/>
            <a:ext cx="7315200" cy="0"/>
            <a:chOff x="1743075" y="3000375"/>
            <a:chExt cx="7315200" cy="0"/>
          </a:xfrm>
        </p:grpSpPr>
        <p:cxnSp>
          <p:nvCxnSpPr>
            <p:cNvPr id="5" name="Straight Connector 4"/>
            <p:cNvCxnSpPr/>
            <p:nvPr/>
          </p:nvCxnSpPr>
          <p:spPr>
            <a:xfrm>
              <a:off x="8115300" y="3000375"/>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840855" y="3000375"/>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566410" y="3000375"/>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291965" y="3000375"/>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017520" y="3000375"/>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743075" y="3000375"/>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989648" y="3657600"/>
            <a:ext cx="6040755" cy="0"/>
            <a:chOff x="2352675" y="2857500"/>
            <a:chExt cx="6040755" cy="0"/>
          </a:xfrm>
        </p:grpSpPr>
        <p:cxnSp>
          <p:nvCxnSpPr>
            <p:cNvPr id="12" name="Straight Connector 11"/>
            <p:cNvCxnSpPr/>
            <p:nvPr/>
          </p:nvCxnSpPr>
          <p:spPr>
            <a:xfrm>
              <a:off x="7450455" y="2857500"/>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176010" y="2857500"/>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901565" y="2857500"/>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627120" y="2857500"/>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352675" y="2857500"/>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7" name="Straight Connector 16"/>
          <p:cNvCxnSpPr/>
          <p:nvPr/>
        </p:nvCxnSpPr>
        <p:spPr>
          <a:xfrm>
            <a:off x="385763" y="3724275"/>
            <a:ext cx="7248525"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85763" y="3438525"/>
            <a:ext cx="7248525"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85763" y="3562350"/>
            <a:ext cx="7248525"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85763" y="3314700"/>
            <a:ext cx="7248525"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85763" y="3200400"/>
            <a:ext cx="7248525"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81000" y="3114675"/>
            <a:ext cx="72580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400050" y="1476375"/>
            <a:ext cx="7181850" cy="1581150"/>
          </a:xfrm>
          <a:prstGeom prst="rect">
            <a:avLst/>
          </a:prstGeom>
          <a:pattFill prst="openDmnd">
            <a:fgClr>
              <a:schemeClr val="accent1"/>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400050" y="1428750"/>
            <a:ext cx="72009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Right Brace 28"/>
          <p:cNvSpPr/>
          <p:nvPr/>
        </p:nvSpPr>
        <p:spPr>
          <a:xfrm>
            <a:off x="7858124" y="1504950"/>
            <a:ext cx="219076" cy="154305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TextBox 29"/>
          <p:cNvSpPr txBox="1"/>
          <p:nvPr/>
        </p:nvSpPr>
        <p:spPr>
          <a:xfrm>
            <a:off x="8343900" y="2133600"/>
            <a:ext cx="1158651" cy="369332"/>
          </a:xfrm>
          <a:prstGeom prst="rect">
            <a:avLst/>
          </a:prstGeom>
          <a:noFill/>
        </p:spPr>
        <p:txBody>
          <a:bodyPr wrap="none" rtlCol="0">
            <a:spAutoFit/>
          </a:bodyPr>
          <a:lstStyle/>
          <a:p>
            <a:r>
              <a:rPr lang="en-US" dirty="0" smtClean="0"/>
              <a:t>½” </a:t>
            </a:r>
            <a:r>
              <a:rPr lang="en-US" dirty="0" err="1" smtClean="0"/>
              <a:t>Hexcell</a:t>
            </a:r>
            <a:endParaRPr lang="en-US" dirty="0"/>
          </a:p>
        </p:txBody>
      </p:sp>
      <p:sp>
        <p:nvSpPr>
          <p:cNvPr id="31" name="TextBox 30"/>
          <p:cNvSpPr txBox="1"/>
          <p:nvPr/>
        </p:nvSpPr>
        <p:spPr>
          <a:xfrm>
            <a:off x="8324850" y="3286125"/>
            <a:ext cx="2305183" cy="369332"/>
          </a:xfrm>
          <a:prstGeom prst="rect">
            <a:avLst/>
          </a:prstGeom>
          <a:noFill/>
        </p:spPr>
        <p:txBody>
          <a:bodyPr wrap="none" rtlCol="0">
            <a:spAutoFit/>
          </a:bodyPr>
          <a:lstStyle/>
          <a:p>
            <a:r>
              <a:rPr lang="en-US" dirty="0" smtClean="0"/>
              <a:t>HVPF Field Cage Board</a:t>
            </a:r>
            <a:endParaRPr lang="en-US" dirty="0"/>
          </a:p>
        </p:txBody>
      </p:sp>
      <p:sp>
        <p:nvSpPr>
          <p:cNvPr id="32" name="TextBox 31"/>
          <p:cNvSpPr txBox="1"/>
          <p:nvPr/>
        </p:nvSpPr>
        <p:spPr>
          <a:xfrm>
            <a:off x="8391525" y="923925"/>
            <a:ext cx="2255233" cy="369332"/>
          </a:xfrm>
          <a:prstGeom prst="rect">
            <a:avLst/>
          </a:prstGeom>
          <a:noFill/>
        </p:spPr>
        <p:txBody>
          <a:bodyPr wrap="none" rtlCol="0">
            <a:spAutoFit/>
          </a:bodyPr>
          <a:lstStyle/>
          <a:p>
            <a:r>
              <a:rPr lang="en-US" dirty="0" smtClean="0"/>
              <a:t>Cu-clad FR4 (few mils)</a:t>
            </a:r>
            <a:endParaRPr lang="en-US" dirty="0"/>
          </a:p>
        </p:txBody>
      </p:sp>
      <p:cxnSp>
        <p:nvCxnSpPr>
          <p:cNvPr id="34" name="Straight Arrow Connector 33"/>
          <p:cNvCxnSpPr>
            <a:stCxn id="32" idx="1"/>
          </p:cNvCxnSpPr>
          <p:nvPr/>
        </p:nvCxnSpPr>
        <p:spPr>
          <a:xfrm flipH="1">
            <a:off x="7677151" y="1108591"/>
            <a:ext cx="714374" cy="28205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31" idx="1"/>
          </p:cNvCxnSpPr>
          <p:nvPr/>
        </p:nvCxnSpPr>
        <p:spPr>
          <a:xfrm flipH="1" flipV="1">
            <a:off x="7762875" y="3467100"/>
            <a:ext cx="561975" cy="369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396436" y="934995"/>
            <a:ext cx="3470963" cy="369332"/>
          </a:xfrm>
          <a:prstGeom prst="rect">
            <a:avLst/>
          </a:prstGeom>
          <a:solidFill>
            <a:srgbClr val="FFFF00"/>
          </a:solidFill>
        </p:spPr>
        <p:txBody>
          <a:bodyPr wrap="square" rtlCol="0">
            <a:spAutoFit/>
          </a:bodyPr>
          <a:lstStyle/>
          <a:p>
            <a:r>
              <a:rPr lang="en-US" dirty="0" smtClean="0"/>
              <a:t>NOTE:  Thicknesses not to scale</a:t>
            </a:r>
            <a:endParaRPr lang="en-US" dirty="0"/>
          </a:p>
        </p:txBody>
      </p:sp>
      <p:grpSp>
        <p:nvGrpSpPr>
          <p:cNvPr id="47" name="Group 46"/>
          <p:cNvGrpSpPr/>
          <p:nvPr/>
        </p:nvGrpSpPr>
        <p:grpSpPr>
          <a:xfrm rot="16200000">
            <a:off x="10228694" y="2605087"/>
            <a:ext cx="2843212" cy="2383"/>
            <a:chOff x="2509838" y="5957886"/>
            <a:chExt cx="2843212" cy="2383"/>
          </a:xfrm>
        </p:grpSpPr>
        <p:cxnSp>
          <p:nvCxnSpPr>
            <p:cNvPr id="41" name="Straight Connector 40"/>
            <p:cNvCxnSpPr/>
            <p:nvPr/>
          </p:nvCxnSpPr>
          <p:spPr>
            <a:xfrm flipV="1">
              <a:off x="2509838" y="5957888"/>
              <a:ext cx="216693" cy="238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726531" y="5957886"/>
              <a:ext cx="2616993"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5343524" y="5957887"/>
              <a:ext cx="952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 name="TextBox 47"/>
          <p:cNvSpPr txBox="1"/>
          <p:nvPr/>
        </p:nvSpPr>
        <p:spPr>
          <a:xfrm>
            <a:off x="10720772" y="3937687"/>
            <a:ext cx="665247" cy="369332"/>
          </a:xfrm>
          <a:prstGeom prst="rect">
            <a:avLst/>
          </a:prstGeom>
          <a:solidFill>
            <a:srgbClr val="FFFF00"/>
          </a:solidFill>
        </p:spPr>
        <p:txBody>
          <a:bodyPr wrap="none" rtlCol="0">
            <a:spAutoFit/>
          </a:bodyPr>
          <a:lstStyle/>
          <a:p>
            <a:r>
              <a:rPr lang="en-US" dirty="0" smtClean="0"/>
              <a:t>Scale</a:t>
            </a:r>
            <a:endParaRPr lang="en-US" dirty="0"/>
          </a:p>
        </p:txBody>
      </p:sp>
      <p:cxnSp>
        <p:nvCxnSpPr>
          <p:cNvPr id="50" name="Straight Arrow Connector 49"/>
          <p:cNvCxnSpPr>
            <a:stCxn id="48" idx="0"/>
          </p:cNvCxnSpPr>
          <p:nvPr/>
        </p:nvCxnSpPr>
        <p:spPr>
          <a:xfrm flipV="1">
            <a:off x="11053396" y="3105665"/>
            <a:ext cx="479577" cy="832022"/>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81658" y="4857750"/>
            <a:ext cx="5637022" cy="1921075"/>
          </a:xfrm>
          <a:prstGeom prst="rect">
            <a:avLst/>
          </a:prstGeom>
        </p:spPr>
      </p:pic>
    </p:spTree>
    <p:extLst>
      <p:ext uri="{BB962C8B-B14F-4D97-AF65-F5344CB8AC3E}">
        <p14:creationId xmlns:p14="http://schemas.microsoft.com/office/powerpoint/2010/main" val="12414318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8560" y="1002078"/>
            <a:ext cx="5027340" cy="3465148"/>
          </a:xfrm>
          <a:prstGeom prst="rect">
            <a:avLst/>
          </a:prstGeom>
        </p:spPr>
      </p:pic>
      <p:sp>
        <p:nvSpPr>
          <p:cNvPr id="2" name="Title 1"/>
          <p:cNvSpPr>
            <a:spLocks noGrp="1"/>
          </p:cNvSpPr>
          <p:nvPr>
            <p:ph type="title"/>
          </p:nvPr>
        </p:nvSpPr>
        <p:spPr/>
        <p:txBody>
          <a:bodyPr/>
          <a:lstStyle/>
          <a:p>
            <a:r>
              <a:rPr lang="en-US" dirty="0" smtClean="0"/>
              <a:t>VERY similar to ILC:</a:t>
            </a:r>
            <a:endParaRPr lang="en-US" dirty="0"/>
          </a:p>
        </p:txBody>
      </p:sp>
      <p:sp>
        <p:nvSpPr>
          <p:cNvPr id="3" name="Content Placeholder 2"/>
          <p:cNvSpPr>
            <a:spLocks noGrp="1"/>
          </p:cNvSpPr>
          <p:nvPr>
            <p:ph idx="1"/>
          </p:nvPr>
        </p:nvSpPr>
        <p:spPr>
          <a:xfrm>
            <a:off x="142875" y="4038600"/>
            <a:ext cx="9177866" cy="2809875"/>
          </a:xfrm>
        </p:spPr>
        <p:txBody>
          <a:bodyPr>
            <a:normAutofit/>
          </a:bodyPr>
          <a:lstStyle/>
          <a:p>
            <a:r>
              <a:rPr lang="en-US" dirty="0" smtClean="0"/>
              <a:t>Sized between STAR &amp; ALICE.</a:t>
            </a:r>
          </a:p>
          <a:p>
            <a:r>
              <a:rPr lang="en-US" dirty="0" smtClean="0"/>
              <a:t>Does not use the “fine field cage”.</a:t>
            </a:r>
          </a:p>
          <a:p>
            <a:r>
              <a:rPr lang="en-US" dirty="0" smtClean="0"/>
              <a:t>Combines the field cage &amp; gas enclosure into a single layer.</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79293" y="0"/>
            <a:ext cx="4112707" cy="2352807"/>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50551" y="2401636"/>
            <a:ext cx="4341449" cy="2437785"/>
          </a:xfrm>
          <a:prstGeom prst="rect">
            <a:avLst/>
          </a:prstGeom>
        </p:spPr>
      </p:pic>
      <p:sp>
        <p:nvSpPr>
          <p:cNvPr id="7" name="Oval 6"/>
          <p:cNvSpPr/>
          <p:nvPr/>
        </p:nvSpPr>
        <p:spPr>
          <a:xfrm>
            <a:off x="3829050" y="962025"/>
            <a:ext cx="533400" cy="295275"/>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648200" y="657225"/>
            <a:ext cx="1301959" cy="369332"/>
          </a:xfrm>
          <a:prstGeom prst="rect">
            <a:avLst/>
          </a:prstGeom>
          <a:noFill/>
          <a:ln>
            <a:solidFill>
              <a:srgbClr val="0070C0"/>
            </a:solidFill>
          </a:ln>
        </p:spPr>
        <p:txBody>
          <a:bodyPr wrap="none" rtlCol="0">
            <a:spAutoFit/>
          </a:bodyPr>
          <a:lstStyle/>
          <a:p>
            <a:r>
              <a:rPr lang="en-US" dirty="0" smtClean="0">
                <a:solidFill>
                  <a:srgbClr val="0070C0"/>
                </a:solidFill>
              </a:rPr>
              <a:t>4.7 meters</a:t>
            </a:r>
            <a:endParaRPr lang="en-US" dirty="0">
              <a:solidFill>
                <a:srgbClr val="0070C0"/>
              </a:solidFill>
            </a:endParaRPr>
          </a:p>
        </p:txBody>
      </p:sp>
      <p:cxnSp>
        <p:nvCxnSpPr>
          <p:cNvPr id="10" name="Straight Arrow Connector 9"/>
          <p:cNvCxnSpPr>
            <a:stCxn id="8" idx="1"/>
          </p:cNvCxnSpPr>
          <p:nvPr/>
        </p:nvCxnSpPr>
        <p:spPr>
          <a:xfrm flipH="1">
            <a:off x="4333875" y="841891"/>
            <a:ext cx="314325" cy="148709"/>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885332" y="4987871"/>
            <a:ext cx="4306668" cy="1870129"/>
          </a:xfrm>
          <a:prstGeom prst="rect">
            <a:avLst/>
          </a:prstGeom>
        </p:spPr>
      </p:pic>
      <p:sp>
        <p:nvSpPr>
          <p:cNvPr id="12" name="TextBox 11"/>
          <p:cNvSpPr txBox="1"/>
          <p:nvPr/>
        </p:nvSpPr>
        <p:spPr>
          <a:xfrm>
            <a:off x="9923109" y="4991100"/>
            <a:ext cx="2268891" cy="369332"/>
          </a:xfrm>
          <a:prstGeom prst="rect">
            <a:avLst/>
          </a:prstGeom>
          <a:solidFill>
            <a:srgbClr val="FFFF00"/>
          </a:solidFill>
        </p:spPr>
        <p:txBody>
          <a:bodyPr wrap="none" rtlCol="0">
            <a:spAutoFit/>
          </a:bodyPr>
          <a:lstStyle/>
          <a:p>
            <a:r>
              <a:rPr lang="en-US" dirty="0" smtClean="0">
                <a:solidFill>
                  <a:srgbClr val="FF0000"/>
                </a:solidFill>
              </a:rPr>
              <a:t>High Voltage Testing</a:t>
            </a:r>
            <a:endParaRPr lang="en-US" dirty="0">
              <a:solidFill>
                <a:srgbClr val="FF0000"/>
              </a:solidFill>
            </a:endParaRPr>
          </a:p>
        </p:txBody>
      </p:sp>
      <p:sp>
        <p:nvSpPr>
          <p:cNvPr id="13" name="TextBox 12"/>
          <p:cNvSpPr txBox="1"/>
          <p:nvPr/>
        </p:nvSpPr>
        <p:spPr>
          <a:xfrm>
            <a:off x="476250" y="5781675"/>
            <a:ext cx="7128875" cy="923330"/>
          </a:xfrm>
          <a:prstGeom prst="rect">
            <a:avLst/>
          </a:prstGeom>
          <a:solidFill>
            <a:srgbClr val="FFFF00"/>
          </a:solidFill>
        </p:spPr>
        <p:txBody>
          <a:bodyPr wrap="none" rtlCol="0">
            <a:spAutoFit/>
          </a:bodyPr>
          <a:lstStyle/>
          <a:p>
            <a:r>
              <a:rPr lang="en-US" dirty="0" smtClean="0"/>
              <a:t>CONCLUSION:  </a:t>
            </a:r>
          </a:p>
          <a:p>
            <a:pPr marL="285750" indent="-285750">
              <a:buFont typeface="Arial" panose="020B0604020202020204" pitchFamily="34" charset="0"/>
              <a:buChar char="•"/>
            </a:pPr>
            <a:r>
              <a:rPr lang="en-US" dirty="0" smtClean="0"/>
              <a:t>Our design will be a field cage and ground layer as a single unit.</a:t>
            </a:r>
          </a:p>
          <a:p>
            <a:pPr marL="285750" indent="-285750">
              <a:buFont typeface="Arial" panose="020B0604020202020204" pitchFamily="34" charset="0"/>
              <a:buChar char="•"/>
            </a:pPr>
            <a:r>
              <a:rPr lang="en-US" dirty="0" smtClean="0"/>
              <a:t>Need R&amp;D for the specifics of the design…</a:t>
            </a:r>
            <a:endParaRPr lang="en-US" dirty="0"/>
          </a:p>
        </p:txBody>
      </p:sp>
    </p:spTree>
    <p:extLst>
      <p:ext uri="{BB962C8B-B14F-4D97-AF65-F5344CB8AC3E}">
        <p14:creationId xmlns:p14="http://schemas.microsoft.com/office/powerpoint/2010/main" val="4761484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94692" y="2532184"/>
            <a:ext cx="8273562" cy="64183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HVPF</a:t>
            </a:r>
            <a:endParaRPr lang="en-US" dirty="0">
              <a:solidFill>
                <a:schemeClr val="tx1"/>
              </a:solidFill>
            </a:endParaRPr>
          </a:p>
        </p:txBody>
      </p:sp>
      <p:cxnSp>
        <p:nvCxnSpPr>
          <p:cNvPr id="4" name="Straight Connector 3"/>
          <p:cNvCxnSpPr/>
          <p:nvPr/>
        </p:nvCxnSpPr>
        <p:spPr>
          <a:xfrm>
            <a:off x="2927838" y="2488221"/>
            <a:ext cx="5046785"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2921976" y="3212121"/>
            <a:ext cx="5046785"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171699" y="1494692"/>
            <a:ext cx="2451825" cy="646331"/>
          </a:xfrm>
          <a:prstGeom prst="rect">
            <a:avLst/>
          </a:prstGeom>
          <a:noFill/>
        </p:spPr>
        <p:txBody>
          <a:bodyPr wrap="none" rtlCol="0">
            <a:spAutoFit/>
          </a:bodyPr>
          <a:lstStyle/>
          <a:p>
            <a:pPr marL="342900" indent="-342900">
              <a:buFont typeface="+mj-lt"/>
              <a:buAutoNum type="arabicPeriod"/>
            </a:pPr>
            <a:r>
              <a:rPr lang="en-US" dirty="0" smtClean="0"/>
              <a:t>Test to destruction.</a:t>
            </a:r>
          </a:p>
          <a:p>
            <a:pPr marL="342900" indent="-342900">
              <a:buFont typeface="+mj-lt"/>
              <a:buAutoNum type="arabicPeriod"/>
            </a:pPr>
            <a:r>
              <a:rPr lang="en-US" dirty="0" smtClean="0"/>
              <a:t>Irradiate…test again.</a:t>
            </a:r>
            <a:endParaRPr lang="en-US" dirty="0"/>
          </a:p>
        </p:txBody>
      </p:sp>
      <p:cxnSp>
        <p:nvCxnSpPr>
          <p:cNvPr id="8" name="Straight Arrow Connector 7"/>
          <p:cNvCxnSpPr/>
          <p:nvPr/>
        </p:nvCxnSpPr>
        <p:spPr>
          <a:xfrm>
            <a:off x="9996854" y="2532184"/>
            <a:ext cx="0" cy="659423"/>
          </a:xfrm>
          <a:prstGeom prst="straightConnector1">
            <a:avLst/>
          </a:prstGeom>
          <a:ln>
            <a:solidFill>
              <a:schemeClr val="tx1">
                <a:lumMod val="95000"/>
                <a:lumOff val="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0084777" y="2681652"/>
            <a:ext cx="1503938" cy="369332"/>
          </a:xfrm>
          <a:prstGeom prst="rect">
            <a:avLst/>
          </a:prstGeom>
          <a:noFill/>
        </p:spPr>
        <p:txBody>
          <a:bodyPr wrap="none" rtlCol="0">
            <a:spAutoFit/>
          </a:bodyPr>
          <a:lstStyle/>
          <a:p>
            <a:r>
              <a:rPr lang="en-US" dirty="0" smtClean="0"/>
              <a:t>1 mm +/- 10%</a:t>
            </a:r>
            <a:endParaRPr lang="en-US" dirty="0"/>
          </a:p>
        </p:txBody>
      </p:sp>
      <p:sp>
        <p:nvSpPr>
          <p:cNvPr id="10" name="TextBox 9"/>
          <p:cNvSpPr txBox="1"/>
          <p:nvPr/>
        </p:nvSpPr>
        <p:spPr>
          <a:xfrm>
            <a:off x="2813538" y="3569678"/>
            <a:ext cx="2373924" cy="1477328"/>
          </a:xfrm>
          <a:prstGeom prst="rect">
            <a:avLst/>
          </a:prstGeom>
          <a:noFill/>
        </p:spPr>
        <p:txBody>
          <a:bodyPr wrap="square" rtlCol="0">
            <a:spAutoFit/>
          </a:bodyPr>
          <a:lstStyle/>
          <a:p>
            <a:r>
              <a:rPr lang="en-US" dirty="0" smtClean="0"/>
              <a:t>30 pieces</a:t>
            </a:r>
          </a:p>
          <a:p>
            <a:r>
              <a:rPr lang="en-US" dirty="0" smtClean="0"/>
              <a:t>50 pieces.</a:t>
            </a:r>
          </a:p>
          <a:p>
            <a:r>
              <a:rPr lang="en-US" dirty="0" smtClean="0"/>
              <a:t>Turn time 10 days</a:t>
            </a:r>
          </a:p>
          <a:p>
            <a:r>
              <a:rPr lang="en-US" dirty="0"/>
              <a:t>8</a:t>
            </a:r>
            <a:r>
              <a:rPr lang="en-US" dirty="0" smtClean="0"/>
              <a:t>” by 8”</a:t>
            </a:r>
          </a:p>
          <a:p>
            <a:r>
              <a:rPr lang="en-US" dirty="0" smtClean="0"/>
              <a:t>No </a:t>
            </a:r>
            <a:r>
              <a:rPr lang="en-US" dirty="0" err="1" smtClean="0"/>
              <a:t>vias</a:t>
            </a:r>
            <a:r>
              <a:rPr lang="en-US" dirty="0" smtClean="0"/>
              <a:t> </a:t>
            </a:r>
            <a:endParaRPr lang="en-US" dirty="0"/>
          </a:p>
        </p:txBody>
      </p:sp>
      <p:sp>
        <p:nvSpPr>
          <p:cNvPr id="14" name="TextBox 13"/>
          <p:cNvSpPr txBox="1"/>
          <p:nvPr/>
        </p:nvSpPr>
        <p:spPr>
          <a:xfrm>
            <a:off x="6814038" y="2013437"/>
            <a:ext cx="1122871" cy="369332"/>
          </a:xfrm>
          <a:prstGeom prst="rect">
            <a:avLst/>
          </a:prstGeom>
          <a:noFill/>
        </p:spPr>
        <p:txBody>
          <a:bodyPr wrap="none" rtlCol="0">
            <a:spAutoFit/>
          </a:bodyPr>
          <a:lstStyle/>
          <a:p>
            <a:r>
              <a:rPr lang="en-US" dirty="0" smtClean="0"/>
              <a:t>0.5 Oz Cu </a:t>
            </a:r>
            <a:endParaRPr lang="en-US" dirty="0"/>
          </a:p>
        </p:txBody>
      </p:sp>
      <p:sp>
        <p:nvSpPr>
          <p:cNvPr id="15" name="Rectangle 14"/>
          <p:cNvSpPr/>
          <p:nvPr/>
        </p:nvSpPr>
        <p:spPr>
          <a:xfrm>
            <a:off x="7710854" y="3947746"/>
            <a:ext cx="3077308" cy="246184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8466992" y="4378568"/>
            <a:ext cx="1494693" cy="149469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Arrow Connector 19"/>
          <p:cNvCxnSpPr/>
          <p:nvPr/>
        </p:nvCxnSpPr>
        <p:spPr>
          <a:xfrm>
            <a:off x="7702062" y="3807069"/>
            <a:ext cx="3068515" cy="0"/>
          </a:xfrm>
          <a:prstGeom prst="straightConnector1">
            <a:avLst/>
          </a:prstGeom>
          <a:ln>
            <a:solidFill>
              <a:schemeClr val="tx1">
                <a:lumMod val="95000"/>
                <a:lumOff val="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713177" y="3437792"/>
            <a:ext cx="954107" cy="369332"/>
          </a:xfrm>
          <a:prstGeom prst="rect">
            <a:avLst/>
          </a:prstGeom>
          <a:noFill/>
        </p:spPr>
        <p:txBody>
          <a:bodyPr wrap="none" rtlCol="0">
            <a:spAutoFit/>
          </a:bodyPr>
          <a:lstStyle/>
          <a:p>
            <a:r>
              <a:rPr lang="en-US" dirty="0"/>
              <a:t>8</a:t>
            </a:r>
            <a:r>
              <a:rPr lang="en-US" dirty="0" smtClean="0"/>
              <a:t> inches</a:t>
            </a:r>
            <a:endParaRPr lang="en-US" dirty="0"/>
          </a:p>
        </p:txBody>
      </p:sp>
      <p:cxnSp>
        <p:nvCxnSpPr>
          <p:cNvPr id="23" name="Straight Arrow Connector 22"/>
          <p:cNvCxnSpPr>
            <a:stCxn id="16" idx="2"/>
            <a:endCxn id="16" idx="6"/>
          </p:cNvCxnSpPr>
          <p:nvPr/>
        </p:nvCxnSpPr>
        <p:spPr>
          <a:xfrm>
            <a:off x="8466992" y="5125915"/>
            <a:ext cx="1494693" cy="0"/>
          </a:xfrm>
          <a:prstGeom prst="straightConnector1">
            <a:avLst/>
          </a:prstGeom>
          <a:ln w="571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922039" y="4773685"/>
            <a:ext cx="567784" cy="369332"/>
          </a:xfrm>
          <a:prstGeom prst="rect">
            <a:avLst/>
          </a:prstGeom>
          <a:noFill/>
        </p:spPr>
        <p:txBody>
          <a:bodyPr wrap="none" rtlCol="0">
            <a:spAutoFit/>
          </a:bodyPr>
          <a:lstStyle/>
          <a:p>
            <a:r>
              <a:rPr lang="en-US" dirty="0"/>
              <a:t>5</a:t>
            </a:r>
            <a:r>
              <a:rPr lang="en-US" dirty="0" smtClean="0"/>
              <a:t> in</a:t>
            </a:r>
            <a:endParaRPr lang="en-US" dirty="0"/>
          </a:p>
        </p:txBody>
      </p:sp>
      <p:sp>
        <p:nvSpPr>
          <p:cNvPr id="25" name="TextBox 24"/>
          <p:cNvSpPr txBox="1"/>
          <p:nvPr/>
        </p:nvSpPr>
        <p:spPr>
          <a:xfrm>
            <a:off x="6277708" y="5389684"/>
            <a:ext cx="1212191" cy="369332"/>
          </a:xfrm>
          <a:prstGeom prst="rect">
            <a:avLst/>
          </a:prstGeom>
          <a:noFill/>
        </p:spPr>
        <p:txBody>
          <a:bodyPr wrap="none" rtlCol="0">
            <a:spAutoFit/>
          </a:bodyPr>
          <a:lstStyle/>
          <a:p>
            <a:r>
              <a:rPr lang="en-US" dirty="0" smtClean="0"/>
              <a:t>ENIG finish</a:t>
            </a:r>
            <a:endParaRPr lang="en-US" dirty="0"/>
          </a:p>
        </p:txBody>
      </p:sp>
      <p:cxnSp>
        <p:nvCxnSpPr>
          <p:cNvPr id="27" name="Straight Arrow Connector 26"/>
          <p:cNvCxnSpPr>
            <a:stCxn id="25" idx="3"/>
          </p:cNvCxnSpPr>
          <p:nvPr/>
        </p:nvCxnSpPr>
        <p:spPr>
          <a:xfrm flipV="1">
            <a:off x="7489899" y="5389685"/>
            <a:ext cx="941924" cy="1846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56138" y="4009292"/>
            <a:ext cx="1451038" cy="369332"/>
          </a:xfrm>
          <a:prstGeom prst="rect">
            <a:avLst/>
          </a:prstGeom>
          <a:noFill/>
        </p:spPr>
        <p:txBody>
          <a:bodyPr wrap="none" rtlCol="0">
            <a:spAutoFit/>
          </a:bodyPr>
          <a:lstStyle/>
          <a:p>
            <a:r>
              <a:rPr lang="en-US" dirty="0" smtClean="0"/>
              <a:t>Gerber files…</a:t>
            </a:r>
            <a:endParaRPr lang="en-US" dirty="0"/>
          </a:p>
        </p:txBody>
      </p:sp>
      <p:sp>
        <p:nvSpPr>
          <p:cNvPr id="29" name="TextBox 28"/>
          <p:cNvSpPr txBox="1"/>
          <p:nvPr/>
        </p:nvSpPr>
        <p:spPr>
          <a:xfrm>
            <a:off x="8542584" y="741864"/>
            <a:ext cx="3068019" cy="1754326"/>
          </a:xfrm>
          <a:prstGeom prst="rect">
            <a:avLst/>
          </a:prstGeom>
          <a:noFill/>
        </p:spPr>
        <p:txBody>
          <a:bodyPr wrap="none" rtlCol="0">
            <a:spAutoFit/>
          </a:bodyPr>
          <a:lstStyle/>
          <a:p>
            <a:r>
              <a:rPr lang="en-US" dirty="0" smtClean="0"/>
              <a:t>Multiple layers</a:t>
            </a:r>
          </a:p>
          <a:p>
            <a:r>
              <a:rPr lang="en-US" dirty="0" smtClean="0"/>
              <a:t>3-4 mils per layer</a:t>
            </a:r>
          </a:p>
          <a:p>
            <a:r>
              <a:rPr lang="en-US" dirty="0" err="1" smtClean="0"/>
              <a:t>Kapton</a:t>
            </a:r>
            <a:r>
              <a:rPr lang="en-US" dirty="0" smtClean="0"/>
              <a:t> adhesive/</a:t>
            </a:r>
            <a:r>
              <a:rPr lang="en-US" dirty="0" err="1" smtClean="0"/>
              <a:t>kapton</a:t>
            </a:r>
            <a:r>
              <a:rPr lang="en-US" dirty="0" smtClean="0"/>
              <a:t> layers</a:t>
            </a:r>
          </a:p>
          <a:p>
            <a:r>
              <a:rPr lang="en-US" dirty="0" smtClean="0"/>
              <a:t>Laminated to final thickness.</a:t>
            </a:r>
          </a:p>
          <a:p>
            <a:r>
              <a:rPr lang="en-US" dirty="0" smtClean="0"/>
              <a:t>Etch out the copper </a:t>
            </a:r>
          </a:p>
          <a:p>
            <a:r>
              <a:rPr lang="en-US" dirty="0" smtClean="0"/>
              <a:t>Followed by ENIG</a:t>
            </a:r>
            <a:endParaRPr lang="en-US" dirty="0"/>
          </a:p>
        </p:txBody>
      </p:sp>
      <p:cxnSp>
        <p:nvCxnSpPr>
          <p:cNvPr id="30" name="Straight Arrow Connector 29"/>
          <p:cNvCxnSpPr/>
          <p:nvPr/>
        </p:nvCxnSpPr>
        <p:spPr>
          <a:xfrm flipV="1">
            <a:off x="11103221" y="3947746"/>
            <a:ext cx="0" cy="2477965"/>
          </a:xfrm>
          <a:prstGeom prst="straightConnector1">
            <a:avLst/>
          </a:prstGeom>
          <a:ln>
            <a:solidFill>
              <a:schemeClr val="tx1">
                <a:lumMod val="95000"/>
                <a:lumOff val="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1120873" y="4944207"/>
            <a:ext cx="954107" cy="369332"/>
          </a:xfrm>
          <a:prstGeom prst="rect">
            <a:avLst/>
          </a:prstGeom>
          <a:noFill/>
        </p:spPr>
        <p:txBody>
          <a:bodyPr wrap="none" rtlCol="0">
            <a:spAutoFit/>
          </a:bodyPr>
          <a:lstStyle/>
          <a:p>
            <a:r>
              <a:rPr lang="en-US" dirty="0"/>
              <a:t>8</a:t>
            </a:r>
            <a:r>
              <a:rPr lang="en-US" dirty="0" smtClean="0"/>
              <a:t> inches</a:t>
            </a:r>
            <a:endParaRPr lang="en-US" dirty="0"/>
          </a:p>
        </p:txBody>
      </p:sp>
      <p:sp>
        <p:nvSpPr>
          <p:cNvPr id="33" name="TextBox 32"/>
          <p:cNvSpPr txBox="1"/>
          <p:nvPr/>
        </p:nvSpPr>
        <p:spPr>
          <a:xfrm>
            <a:off x="430823" y="5697415"/>
            <a:ext cx="5438132" cy="369332"/>
          </a:xfrm>
          <a:prstGeom prst="rect">
            <a:avLst/>
          </a:prstGeom>
          <a:solidFill>
            <a:srgbClr val="FFFF00"/>
          </a:solidFill>
        </p:spPr>
        <p:txBody>
          <a:bodyPr wrap="square" rtlCol="0">
            <a:spAutoFit/>
          </a:bodyPr>
          <a:lstStyle/>
          <a:p>
            <a:r>
              <a:rPr lang="en-US" dirty="0" smtClean="0"/>
              <a:t>1mm thick material is required to withstand 40 kV</a:t>
            </a:r>
            <a:endParaRPr lang="en-US" dirty="0"/>
          </a:p>
        </p:txBody>
      </p:sp>
      <p:sp>
        <p:nvSpPr>
          <p:cNvPr id="34" name="TextBox 33"/>
          <p:cNvSpPr txBox="1"/>
          <p:nvPr/>
        </p:nvSpPr>
        <p:spPr>
          <a:xfrm>
            <a:off x="958361" y="5257800"/>
            <a:ext cx="4210798" cy="369332"/>
          </a:xfrm>
          <a:prstGeom prst="rect">
            <a:avLst/>
          </a:prstGeom>
          <a:solidFill>
            <a:srgbClr val="FFFF00"/>
          </a:solidFill>
        </p:spPr>
        <p:txBody>
          <a:bodyPr wrap="square" rtlCol="0">
            <a:spAutoFit/>
          </a:bodyPr>
          <a:lstStyle/>
          <a:p>
            <a:r>
              <a:rPr lang="en-US" dirty="0" smtClean="0"/>
              <a:t>Minimum bend radius should be 20 cm</a:t>
            </a:r>
            <a:endParaRPr lang="en-US" dirty="0"/>
          </a:p>
        </p:txBody>
      </p:sp>
      <p:sp>
        <p:nvSpPr>
          <p:cNvPr id="35" name="TextBox 34"/>
          <p:cNvSpPr txBox="1"/>
          <p:nvPr/>
        </p:nvSpPr>
        <p:spPr>
          <a:xfrm>
            <a:off x="940778" y="1042631"/>
            <a:ext cx="4797549" cy="369332"/>
          </a:xfrm>
          <a:prstGeom prst="rect">
            <a:avLst/>
          </a:prstGeom>
          <a:solidFill>
            <a:srgbClr val="FFC000"/>
          </a:solidFill>
        </p:spPr>
        <p:txBody>
          <a:bodyPr wrap="square" rtlCol="0">
            <a:spAutoFit/>
          </a:bodyPr>
          <a:lstStyle/>
          <a:p>
            <a:r>
              <a:rPr lang="en-US" dirty="0" smtClean="0"/>
              <a:t>Board shall be named “TPC HV TB–Rev 0”</a:t>
            </a:r>
            <a:endParaRPr lang="en-US" dirty="0"/>
          </a:p>
        </p:txBody>
      </p:sp>
      <p:sp>
        <p:nvSpPr>
          <p:cNvPr id="36" name="TextBox 35"/>
          <p:cNvSpPr txBox="1"/>
          <p:nvPr/>
        </p:nvSpPr>
        <p:spPr>
          <a:xfrm>
            <a:off x="940777" y="1429493"/>
            <a:ext cx="897746" cy="369332"/>
          </a:xfrm>
          <a:prstGeom prst="rect">
            <a:avLst/>
          </a:prstGeom>
          <a:solidFill>
            <a:srgbClr val="FFC000"/>
          </a:solidFill>
        </p:spPr>
        <p:txBody>
          <a:bodyPr wrap="none" rtlCol="0">
            <a:spAutoFit/>
          </a:bodyPr>
          <a:lstStyle/>
          <a:p>
            <a:r>
              <a:rPr lang="en-US" dirty="0" smtClean="0"/>
              <a:t>Flexible</a:t>
            </a:r>
            <a:endParaRPr lang="en-US" dirty="0"/>
          </a:p>
        </p:txBody>
      </p:sp>
      <p:sp>
        <p:nvSpPr>
          <p:cNvPr id="7" name="Title 6"/>
          <p:cNvSpPr>
            <a:spLocks noGrp="1"/>
          </p:cNvSpPr>
          <p:nvPr>
            <p:ph type="title"/>
          </p:nvPr>
        </p:nvSpPr>
        <p:spPr>
          <a:xfrm>
            <a:off x="101930" y="0"/>
            <a:ext cx="10515600" cy="1325563"/>
          </a:xfrm>
        </p:spPr>
        <p:txBody>
          <a:bodyPr/>
          <a:lstStyle/>
          <a:p>
            <a:r>
              <a:rPr lang="en-US" dirty="0" smtClean="0"/>
              <a:t>HV test card design</a:t>
            </a:r>
            <a:endParaRPr lang="en-US" dirty="0"/>
          </a:p>
        </p:txBody>
      </p:sp>
    </p:spTree>
    <p:extLst>
      <p:ext uri="{BB962C8B-B14F-4D97-AF65-F5344CB8AC3E}">
        <p14:creationId xmlns:p14="http://schemas.microsoft.com/office/powerpoint/2010/main" val="40299583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20162"/>
            <a:ext cx="5181190" cy="2332892"/>
          </a:xfrm>
          <a:prstGeom prst="rect">
            <a:avLst/>
          </a:prstGeom>
        </p:spPr>
      </p:pic>
      <p:pic>
        <p:nvPicPr>
          <p:cNvPr id="3" name="Picture 2"/>
          <p:cNvPicPr>
            <a:picLocks noChangeAspect="1"/>
          </p:cNvPicPr>
          <p:nvPr/>
        </p:nvPicPr>
        <p:blipFill>
          <a:blip r:embed="rId3"/>
          <a:stretch>
            <a:fillRect/>
          </a:stretch>
        </p:blipFill>
        <p:spPr>
          <a:xfrm>
            <a:off x="5023138" y="0"/>
            <a:ext cx="7168862" cy="4624754"/>
          </a:xfrm>
          <a:prstGeom prst="rect">
            <a:avLst/>
          </a:prstGeom>
        </p:spPr>
      </p:pic>
      <p:sp>
        <p:nvSpPr>
          <p:cNvPr id="4" name="Oval 3"/>
          <p:cNvSpPr/>
          <p:nvPr/>
        </p:nvSpPr>
        <p:spPr>
          <a:xfrm>
            <a:off x="9047284" y="3481753"/>
            <a:ext cx="2655277" cy="66821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061" y="2971800"/>
            <a:ext cx="4895342" cy="3605944"/>
          </a:xfrm>
          <a:prstGeom prst="rect">
            <a:avLst/>
          </a:prstGeom>
        </p:spPr>
      </p:pic>
      <p:sp>
        <p:nvSpPr>
          <p:cNvPr id="9" name="TextBox 8"/>
          <p:cNvSpPr txBox="1"/>
          <p:nvPr/>
        </p:nvSpPr>
        <p:spPr>
          <a:xfrm>
            <a:off x="7420708" y="4985971"/>
            <a:ext cx="4026877" cy="646331"/>
          </a:xfrm>
          <a:prstGeom prst="rect">
            <a:avLst/>
          </a:prstGeom>
          <a:noFill/>
          <a:ln w="38100">
            <a:solidFill>
              <a:srgbClr val="FF0000"/>
            </a:solidFill>
          </a:ln>
        </p:spPr>
        <p:txBody>
          <a:bodyPr wrap="square" rtlCol="0">
            <a:spAutoFit/>
          </a:bodyPr>
          <a:lstStyle/>
          <a:p>
            <a:pPr algn="ctr"/>
            <a:r>
              <a:rPr lang="en-US" dirty="0" smtClean="0"/>
              <a:t>Is the solution to the tiling issue to laminate directly on the mandrel???</a:t>
            </a:r>
            <a:endParaRPr lang="en-US" dirty="0"/>
          </a:p>
        </p:txBody>
      </p:sp>
      <p:cxnSp>
        <p:nvCxnSpPr>
          <p:cNvPr id="11" name="Straight Arrow Connector 10"/>
          <p:cNvCxnSpPr>
            <a:stCxn id="9" idx="0"/>
            <a:endCxn id="4" idx="3"/>
          </p:cNvCxnSpPr>
          <p:nvPr/>
        </p:nvCxnSpPr>
        <p:spPr>
          <a:xfrm flipV="1">
            <a:off x="9434147" y="4052111"/>
            <a:ext cx="1993" cy="93386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565031" y="2382715"/>
            <a:ext cx="1851789" cy="369332"/>
          </a:xfrm>
          <a:prstGeom prst="rect">
            <a:avLst/>
          </a:prstGeom>
          <a:noFill/>
        </p:spPr>
        <p:txBody>
          <a:bodyPr wrap="none" rtlCol="0">
            <a:spAutoFit/>
          </a:bodyPr>
          <a:lstStyle/>
          <a:p>
            <a:r>
              <a:rPr lang="en-US" dirty="0" smtClean="0"/>
              <a:t>Under test now!</a:t>
            </a:r>
            <a:endParaRPr lang="en-US" dirty="0"/>
          </a:p>
        </p:txBody>
      </p:sp>
      <p:pic>
        <p:nvPicPr>
          <p:cNvPr id="7" name="Picture 6"/>
          <p:cNvPicPr>
            <a:picLocks noChangeAspect="1"/>
          </p:cNvPicPr>
          <p:nvPr/>
        </p:nvPicPr>
        <p:blipFill>
          <a:blip r:embed="rId5"/>
          <a:stretch>
            <a:fillRect/>
          </a:stretch>
        </p:blipFill>
        <p:spPr>
          <a:xfrm>
            <a:off x="4730588" y="4986337"/>
            <a:ext cx="2622712" cy="1871663"/>
          </a:xfrm>
          <a:prstGeom prst="rect">
            <a:avLst/>
          </a:prstGeom>
        </p:spPr>
      </p:pic>
      <p:sp>
        <p:nvSpPr>
          <p:cNvPr id="13" name="Oval 12"/>
          <p:cNvSpPr/>
          <p:nvPr/>
        </p:nvSpPr>
        <p:spPr>
          <a:xfrm>
            <a:off x="4352925" y="1581150"/>
            <a:ext cx="647700" cy="276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a:off x="4686300" y="1885950"/>
            <a:ext cx="381000" cy="35433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79853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100" y="94643"/>
            <a:ext cx="10364451" cy="734422"/>
          </a:xfrm>
        </p:spPr>
        <p:txBody>
          <a:bodyPr/>
          <a:lstStyle/>
          <a:p>
            <a:r>
              <a:rPr lang="en-US" dirty="0" smtClean="0"/>
              <a:t>Under Voltage</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0878" y="832947"/>
            <a:ext cx="3455535" cy="2592456"/>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31687" y="834896"/>
            <a:ext cx="3461658" cy="2596244"/>
          </a:xfrm>
          <a:prstGeom prst="rect">
            <a:avLst/>
          </a:prstGeom>
        </p:spPr>
      </p:pic>
      <p:sp>
        <p:nvSpPr>
          <p:cNvPr id="7" name="TextBox 6"/>
          <p:cNvSpPr txBox="1"/>
          <p:nvPr/>
        </p:nvSpPr>
        <p:spPr>
          <a:xfrm>
            <a:off x="7743434" y="764721"/>
            <a:ext cx="3889847" cy="1477328"/>
          </a:xfrm>
          <a:prstGeom prst="rect">
            <a:avLst/>
          </a:prstGeom>
          <a:solidFill>
            <a:srgbClr val="FFFF00"/>
          </a:solidFill>
        </p:spPr>
        <p:txBody>
          <a:bodyPr wrap="none" rtlCol="0">
            <a:spAutoFit/>
          </a:bodyPr>
          <a:lstStyle/>
          <a:p>
            <a:r>
              <a:rPr lang="en-US" dirty="0" smtClean="0"/>
              <a:t>Went immediately to 40 kV!</a:t>
            </a:r>
          </a:p>
          <a:p>
            <a:r>
              <a:rPr lang="en-US" dirty="0" smtClean="0"/>
              <a:t>Switched to 80 kV Power Supply</a:t>
            </a:r>
          </a:p>
          <a:p>
            <a:r>
              <a:rPr lang="en-US" dirty="0" smtClean="0"/>
              <a:t>Sparks “around” the piece at 65 kV</a:t>
            </a:r>
          </a:p>
          <a:p>
            <a:r>
              <a:rPr lang="en-US" dirty="0" smtClean="0"/>
              <a:t>(NOT the limit for closed geometry)</a:t>
            </a:r>
          </a:p>
          <a:p>
            <a:endParaRPr lang="en-US" dirty="0"/>
          </a:p>
        </p:txBody>
      </p:sp>
      <p:grpSp>
        <p:nvGrpSpPr>
          <p:cNvPr id="13" name="Group 12"/>
          <p:cNvGrpSpPr/>
          <p:nvPr/>
        </p:nvGrpSpPr>
        <p:grpSpPr>
          <a:xfrm>
            <a:off x="8305800" y="2876550"/>
            <a:ext cx="3048000" cy="266700"/>
            <a:chOff x="8315325" y="3124200"/>
            <a:chExt cx="3048000" cy="266700"/>
          </a:xfrm>
        </p:grpSpPr>
        <p:cxnSp>
          <p:nvCxnSpPr>
            <p:cNvPr id="9" name="Straight Connector 8"/>
            <p:cNvCxnSpPr/>
            <p:nvPr/>
          </p:nvCxnSpPr>
          <p:spPr>
            <a:xfrm>
              <a:off x="8315325" y="3252787"/>
              <a:ext cx="3048000" cy="9525"/>
            </a:xfrm>
            <a:prstGeom prst="line">
              <a:avLst/>
            </a:prstGeom>
            <a:ln w="2063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9015413" y="3124200"/>
              <a:ext cx="16478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9015413" y="3390900"/>
              <a:ext cx="16478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a:off x="8267700" y="4124325"/>
            <a:ext cx="3048000" cy="2447925"/>
            <a:chOff x="8343900" y="3638550"/>
            <a:chExt cx="3048000" cy="2447925"/>
          </a:xfrm>
        </p:grpSpPr>
        <p:grpSp>
          <p:nvGrpSpPr>
            <p:cNvPr id="14" name="Group 13"/>
            <p:cNvGrpSpPr/>
            <p:nvPr/>
          </p:nvGrpSpPr>
          <p:grpSpPr>
            <a:xfrm>
              <a:off x="8343900" y="4729162"/>
              <a:ext cx="3048000" cy="266700"/>
              <a:chOff x="8315325" y="3124200"/>
              <a:chExt cx="3048000" cy="266700"/>
            </a:xfrm>
          </p:grpSpPr>
          <p:cxnSp>
            <p:nvCxnSpPr>
              <p:cNvPr id="15" name="Straight Connector 14"/>
              <p:cNvCxnSpPr/>
              <p:nvPr/>
            </p:nvCxnSpPr>
            <p:spPr>
              <a:xfrm>
                <a:off x="8315325" y="3252787"/>
                <a:ext cx="3048000" cy="9525"/>
              </a:xfrm>
              <a:prstGeom prst="line">
                <a:avLst/>
              </a:prstGeom>
              <a:ln w="2063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015413" y="3124200"/>
                <a:ext cx="16478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9015413" y="3390900"/>
                <a:ext cx="164782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8720138" y="3638550"/>
              <a:ext cx="2295525" cy="2447925"/>
              <a:chOff x="8724900" y="3638550"/>
              <a:chExt cx="2295525" cy="2447925"/>
            </a:xfrm>
          </p:grpSpPr>
          <p:grpSp>
            <p:nvGrpSpPr>
              <p:cNvPr id="20" name="Group 19"/>
              <p:cNvGrpSpPr/>
              <p:nvPr/>
            </p:nvGrpSpPr>
            <p:grpSpPr>
              <a:xfrm>
                <a:off x="8724900" y="3638550"/>
                <a:ext cx="2295525" cy="1104900"/>
                <a:chOff x="8724900" y="3638550"/>
                <a:chExt cx="2295525" cy="1104900"/>
              </a:xfrm>
            </p:grpSpPr>
            <p:sp>
              <p:nvSpPr>
                <p:cNvPr id="18" name="Rectangle 17"/>
                <p:cNvSpPr/>
                <p:nvPr/>
              </p:nvSpPr>
              <p:spPr>
                <a:xfrm>
                  <a:off x="8724900" y="3638550"/>
                  <a:ext cx="142875" cy="11049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0877550" y="3638550"/>
                  <a:ext cx="142875" cy="11049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8724900" y="4981575"/>
                <a:ext cx="2295525" cy="1104900"/>
                <a:chOff x="8724900" y="3638550"/>
                <a:chExt cx="2295525" cy="1104900"/>
              </a:xfrm>
            </p:grpSpPr>
            <p:sp>
              <p:nvSpPr>
                <p:cNvPr id="22" name="Rectangle 21"/>
                <p:cNvSpPr/>
                <p:nvPr/>
              </p:nvSpPr>
              <p:spPr>
                <a:xfrm>
                  <a:off x="8724900" y="3638550"/>
                  <a:ext cx="142875" cy="11049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0877550" y="3638550"/>
                  <a:ext cx="142875" cy="11049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sp>
        <p:nvSpPr>
          <p:cNvPr id="26" name="Freeform 25"/>
          <p:cNvSpPr/>
          <p:nvPr/>
        </p:nvSpPr>
        <p:spPr>
          <a:xfrm>
            <a:off x="8010525" y="2685788"/>
            <a:ext cx="1000167" cy="657522"/>
          </a:xfrm>
          <a:custGeom>
            <a:avLst/>
            <a:gdLst>
              <a:gd name="connsiteX0" fmla="*/ 1000125 w 1000167"/>
              <a:gd name="connsiteY0" fmla="*/ 124087 h 657522"/>
              <a:gd name="connsiteX1" fmla="*/ 962025 w 1000167"/>
              <a:gd name="connsiteY1" fmla="*/ 76462 h 657522"/>
              <a:gd name="connsiteX2" fmla="*/ 923925 w 1000167"/>
              <a:gd name="connsiteY2" fmla="*/ 57412 h 657522"/>
              <a:gd name="connsiteX3" fmla="*/ 857250 w 1000167"/>
              <a:gd name="connsiteY3" fmla="*/ 38362 h 657522"/>
              <a:gd name="connsiteX4" fmla="*/ 733425 w 1000167"/>
              <a:gd name="connsiteY4" fmla="*/ 47887 h 657522"/>
              <a:gd name="connsiteX5" fmla="*/ 676275 w 1000167"/>
              <a:gd name="connsiteY5" fmla="*/ 57412 h 657522"/>
              <a:gd name="connsiteX6" fmla="*/ 552450 w 1000167"/>
              <a:gd name="connsiteY6" fmla="*/ 47887 h 657522"/>
              <a:gd name="connsiteX7" fmla="*/ 523875 w 1000167"/>
              <a:gd name="connsiteY7" fmla="*/ 28837 h 657522"/>
              <a:gd name="connsiteX8" fmla="*/ 514350 w 1000167"/>
              <a:gd name="connsiteY8" fmla="*/ 262 h 657522"/>
              <a:gd name="connsiteX9" fmla="*/ 438150 w 1000167"/>
              <a:gd name="connsiteY9" fmla="*/ 19312 h 657522"/>
              <a:gd name="connsiteX10" fmla="*/ 257175 w 1000167"/>
              <a:gd name="connsiteY10" fmla="*/ 47887 h 657522"/>
              <a:gd name="connsiteX11" fmla="*/ 200025 w 1000167"/>
              <a:gd name="connsiteY11" fmla="*/ 57412 h 657522"/>
              <a:gd name="connsiteX12" fmla="*/ 190500 w 1000167"/>
              <a:gd name="connsiteY12" fmla="*/ 85987 h 657522"/>
              <a:gd name="connsiteX13" fmla="*/ 133350 w 1000167"/>
              <a:gd name="connsiteY13" fmla="*/ 105037 h 657522"/>
              <a:gd name="connsiteX14" fmla="*/ 104775 w 1000167"/>
              <a:gd name="connsiteY14" fmla="*/ 124087 h 657522"/>
              <a:gd name="connsiteX15" fmla="*/ 95250 w 1000167"/>
              <a:gd name="connsiteY15" fmla="*/ 152662 h 657522"/>
              <a:gd name="connsiteX16" fmla="*/ 28575 w 1000167"/>
              <a:gd name="connsiteY16" fmla="*/ 181237 h 657522"/>
              <a:gd name="connsiteX17" fmla="*/ 19050 w 1000167"/>
              <a:gd name="connsiteY17" fmla="*/ 209812 h 657522"/>
              <a:gd name="connsiteX18" fmla="*/ 0 w 1000167"/>
              <a:gd name="connsiteY18" fmla="*/ 305062 h 657522"/>
              <a:gd name="connsiteX19" fmla="*/ 38100 w 1000167"/>
              <a:gd name="connsiteY19" fmla="*/ 343162 h 657522"/>
              <a:gd name="connsiteX20" fmla="*/ 57150 w 1000167"/>
              <a:gd name="connsiteY20" fmla="*/ 409837 h 657522"/>
              <a:gd name="connsiteX21" fmla="*/ 114300 w 1000167"/>
              <a:gd name="connsiteY21" fmla="*/ 438412 h 657522"/>
              <a:gd name="connsiteX22" fmla="*/ 123825 w 1000167"/>
              <a:gd name="connsiteY22" fmla="*/ 476512 h 657522"/>
              <a:gd name="connsiteX23" fmla="*/ 219075 w 1000167"/>
              <a:gd name="connsiteY23" fmla="*/ 524137 h 657522"/>
              <a:gd name="connsiteX24" fmla="*/ 314325 w 1000167"/>
              <a:gd name="connsiteY24" fmla="*/ 543187 h 657522"/>
              <a:gd name="connsiteX25" fmla="*/ 323850 w 1000167"/>
              <a:gd name="connsiteY25" fmla="*/ 581287 h 657522"/>
              <a:gd name="connsiteX26" fmla="*/ 352425 w 1000167"/>
              <a:gd name="connsiteY26" fmla="*/ 600337 h 657522"/>
              <a:gd name="connsiteX27" fmla="*/ 476250 w 1000167"/>
              <a:gd name="connsiteY27" fmla="*/ 619387 h 657522"/>
              <a:gd name="connsiteX28" fmla="*/ 504825 w 1000167"/>
              <a:gd name="connsiteY28" fmla="*/ 647962 h 657522"/>
              <a:gd name="connsiteX29" fmla="*/ 533400 w 1000167"/>
              <a:gd name="connsiteY29" fmla="*/ 657487 h 657522"/>
              <a:gd name="connsiteX30" fmla="*/ 704850 w 1000167"/>
              <a:gd name="connsiteY30" fmla="*/ 638437 h 657522"/>
              <a:gd name="connsiteX31" fmla="*/ 733425 w 1000167"/>
              <a:gd name="connsiteY31" fmla="*/ 628912 h 657522"/>
              <a:gd name="connsiteX32" fmla="*/ 790575 w 1000167"/>
              <a:gd name="connsiteY32" fmla="*/ 590812 h 657522"/>
              <a:gd name="connsiteX33" fmla="*/ 904875 w 1000167"/>
              <a:gd name="connsiteY33" fmla="*/ 562237 h 657522"/>
              <a:gd name="connsiteX34" fmla="*/ 962025 w 1000167"/>
              <a:gd name="connsiteY34" fmla="*/ 524137 h 657522"/>
              <a:gd name="connsiteX35" fmla="*/ 1000125 w 1000167"/>
              <a:gd name="connsiteY35" fmla="*/ 495562 h 65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00167" h="657522">
                <a:moveTo>
                  <a:pt x="1000125" y="124087"/>
                </a:moveTo>
                <a:cubicBezTo>
                  <a:pt x="987425" y="108212"/>
                  <a:pt x="977325" y="89849"/>
                  <a:pt x="962025" y="76462"/>
                </a:cubicBezTo>
                <a:cubicBezTo>
                  <a:pt x="951339" y="67112"/>
                  <a:pt x="936976" y="63005"/>
                  <a:pt x="923925" y="57412"/>
                </a:cubicBezTo>
                <a:cubicBezTo>
                  <a:pt x="904794" y="49213"/>
                  <a:pt x="876584" y="43195"/>
                  <a:pt x="857250" y="38362"/>
                </a:cubicBezTo>
                <a:cubicBezTo>
                  <a:pt x="815975" y="41537"/>
                  <a:pt x="774594" y="43553"/>
                  <a:pt x="733425" y="47887"/>
                </a:cubicBezTo>
                <a:cubicBezTo>
                  <a:pt x="714218" y="49909"/>
                  <a:pt x="695588" y="57412"/>
                  <a:pt x="676275" y="57412"/>
                </a:cubicBezTo>
                <a:cubicBezTo>
                  <a:pt x="634878" y="57412"/>
                  <a:pt x="593725" y="51062"/>
                  <a:pt x="552450" y="47887"/>
                </a:cubicBezTo>
                <a:cubicBezTo>
                  <a:pt x="542925" y="41537"/>
                  <a:pt x="531026" y="37776"/>
                  <a:pt x="523875" y="28837"/>
                </a:cubicBezTo>
                <a:cubicBezTo>
                  <a:pt x="517603" y="20997"/>
                  <a:pt x="524329" y="1371"/>
                  <a:pt x="514350" y="262"/>
                </a:cubicBezTo>
                <a:cubicBezTo>
                  <a:pt x="488328" y="-2629"/>
                  <a:pt x="438150" y="19312"/>
                  <a:pt x="438150" y="19312"/>
                </a:cubicBezTo>
                <a:cubicBezTo>
                  <a:pt x="365406" y="67808"/>
                  <a:pt x="429084" y="32259"/>
                  <a:pt x="257175" y="47887"/>
                </a:cubicBezTo>
                <a:cubicBezTo>
                  <a:pt x="237942" y="49635"/>
                  <a:pt x="219075" y="54237"/>
                  <a:pt x="200025" y="57412"/>
                </a:cubicBezTo>
                <a:cubicBezTo>
                  <a:pt x="196850" y="66937"/>
                  <a:pt x="198670" y="80151"/>
                  <a:pt x="190500" y="85987"/>
                </a:cubicBezTo>
                <a:cubicBezTo>
                  <a:pt x="174160" y="97659"/>
                  <a:pt x="150058" y="93898"/>
                  <a:pt x="133350" y="105037"/>
                </a:cubicBezTo>
                <a:lnTo>
                  <a:pt x="104775" y="124087"/>
                </a:lnTo>
                <a:cubicBezTo>
                  <a:pt x="101600" y="133612"/>
                  <a:pt x="101522" y="144822"/>
                  <a:pt x="95250" y="152662"/>
                </a:cubicBezTo>
                <a:cubicBezTo>
                  <a:pt x="78805" y="173218"/>
                  <a:pt x="51454" y="175517"/>
                  <a:pt x="28575" y="181237"/>
                </a:cubicBezTo>
                <a:cubicBezTo>
                  <a:pt x="25400" y="190762"/>
                  <a:pt x="21019" y="199967"/>
                  <a:pt x="19050" y="209812"/>
                </a:cubicBezTo>
                <a:cubicBezTo>
                  <a:pt x="-2840" y="319261"/>
                  <a:pt x="21519" y="240504"/>
                  <a:pt x="0" y="305062"/>
                </a:cubicBezTo>
                <a:cubicBezTo>
                  <a:pt x="25400" y="381262"/>
                  <a:pt x="-12700" y="292362"/>
                  <a:pt x="38100" y="343162"/>
                </a:cubicBezTo>
                <a:cubicBezTo>
                  <a:pt x="42971" y="348033"/>
                  <a:pt x="56656" y="409095"/>
                  <a:pt x="57150" y="409837"/>
                </a:cubicBezTo>
                <a:cubicBezTo>
                  <a:pt x="67701" y="425664"/>
                  <a:pt x="98000" y="432979"/>
                  <a:pt x="114300" y="438412"/>
                </a:cubicBezTo>
                <a:cubicBezTo>
                  <a:pt x="117475" y="451112"/>
                  <a:pt x="115970" y="466039"/>
                  <a:pt x="123825" y="476512"/>
                </a:cubicBezTo>
                <a:cubicBezTo>
                  <a:pt x="154839" y="517864"/>
                  <a:pt x="174810" y="516089"/>
                  <a:pt x="219075" y="524137"/>
                </a:cubicBezTo>
                <a:cubicBezTo>
                  <a:pt x="304707" y="539706"/>
                  <a:pt x="246935" y="526340"/>
                  <a:pt x="314325" y="543187"/>
                </a:cubicBezTo>
                <a:cubicBezTo>
                  <a:pt x="317500" y="555887"/>
                  <a:pt x="316588" y="570395"/>
                  <a:pt x="323850" y="581287"/>
                </a:cubicBezTo>
                <a:cubicBezTo>
                  <a:pt x="330200" y="590812"/>
                  <a:pt x="341706" y="596317"/>
                  <a:pt x="352425" y="600337"/>
                </a:cubicBezTo>
                <a:cubicBezTo>
                  <a:pt x="374243" y="608519"/>
                  <a:pt x="464478" y="617916"/>
                  <a:pt x="476250" y="619387"/>
                </a:cubicBezTo>
                <a:cubicBezTo>
                  <a:pt x="485775" y="628912"/>
                  <a:pt x="493617" y="640490"/>
                  <a:pt x="504825" y="647962"/>
                </a:cubicBezTo>
                <a:cubicBezTo>
                  <a:pt x="513179" y="653531"/>
                  <a:pt x="523371" y="657965"/>
                  <a:pt x="533400" y="657487"/>
                </a:cubicBezTo>
                <a:cubicBezTo>
                  <a:pt x="590837" y="654752"/>
                  <a:pt x="647700" y="644787"/>
                  <a:pt x="704850" y="638437"/>
                </a:cubicBezTo>
                <a:cubicBezTo>
                  <a:pt x="714375" y="635262"/>
                  <a:pt x="724648" y="633788"/>
                  <a:pt x="733425" y="628912"/>
                </a:cubicBezTo>
                <a:cubicBezTo>
                  <a:pt x="753439" y="617793"/>
                  <a:pt x="767991" y="594576"/>
                  <a:pt x="790575" y="590812"/>
                </a:cubicBezTo>
                <a:cubicBezTo>
                  <a:pt x="819141" y="586051"/>
                  <a:pt x="879718" y="579008"/>
                  <a:pt x="904875" y="562237"/>
                </a:cubicBezTo>
                <a:cubicBezTo>
                  <a:pt x="923925" y="549537"/>
                  <a:pt x="941547" y="534376"/>
                  <a:pt x="962025" y="524137"/>
                </a:cubicBezTo>
                <a:cubicBezTo>
                  <a:pt x="1002965" y="503667"/>
                  <a:pt x="1000125" y="519286"/>
                  <a:pt x="1000125" y="49556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8143875" y="2333625"/>
            <a:ext cx="752129" cy="369332"/>
          </a:xfrm>
          <a:prstGeom prst="rect">
            <a:avLst/>
          </a:prstGeom>
          <a:noFill/>
        </p:spPr>
        <p:txBody>
          <a:bodyPr wrap="none" rtlCol="0">
            <a:spAutoFit/>
          </a:bodyPr>
          <a:lstStyle/>
          <a:p>
            <a:r>
              <a:rPr lang="en-US" dirty="0" smtClean="0">
                <a:solidFill>
                  <a:srgbClr val="0070C0"/>
                </a:solidFill>
              </a:rPr>
              <a:t>Spark</a:t>
            </a:r>
            <a:endParaRPr lang="en-US" dirty="0">
              <a:solidFill>
                <a:srgbClr val="0070C0"/>
              </a:solidFill>
            </a:endParaRPr>
          </a:p>
        </p:txBody>
      </p:sp>
      <p:sp>
        <p:nvSpPr>
          <p:cNvPr id="28" name="TextBox 27"/>
          <p:cNvSpPr txBox="1"/>
          <p:nvPr/>
        </p:nvSpPr>
        <p:spPr>
          <a:xfrm>
            <a:off x="8763000" y="3629025"/>
            <a:ext cx="2066591" cy="369332"/>
          </a:xfrm>
          <a:prstGeom prst="rect">
            <a:avLst/>
          </a:prstGeom>
          <a:noFill/>
        </p:spPr>
        <p:txBody>
          <a:bodyPr wrap="none" rtlCol="0">
            <a:spAutoFit/>
          </a:bodyPr>
          <a:lstStyle/>
          <a:p>
            <a:r>
              <a:rPr lang="en-US" dirty="0" smtClean="0"/>
              <a:t>Add PVC Cylinders</a:t>
            </a:r>
            <a:endParaRPr lang="en-US" dirty="0"/>
          </a:p>
        </p:txBody>
      </p:sp>
      <p:cxnSp>
        <p:nvCxnSpPr>
          <p:cNvPr id="30" name="Straight Arrow Connector 29"/>
          <p:cNvCxnSpPr>
            <a:stCxn id="28" idx="2"/>
          </p:cNvCxnSpPr>
          <p:nvPr/>
        </p:nvCxnSpPr>
        <p:spPr>
          <a:xfrm flipH="1">
            <a:off x="8877300" y="3998357"/>
            <a:ext cx="918996" cy="61174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Content Placeholder 31"/>
          <p:cNvSpPr>
            <a:spLocks noGrp="1"/>
          </p:cNvSpPr>
          <p:nvPr>
            <p:ph idx="1"/>
          </p:nvPr>
        </p:nvSpPr>
        <p:spPr>
          <a:xfrm>
            <a:off x="283180" y="3609974"/>
            <a:ext cx="9177866" cy="1914525"/>
          </a:xfrm>
        </p:spPr>
        <p:txBody>
          <a:bodyPr>
            <a:normAutofit/>
          </a:bodyPr>
          <a:lstStyle/>
          <a:p>
            <a:pPr marL="285750"/>
            <a:r>
              <a:rPr lang="en-US" dirty="0" smtClean="0"/>
              <a:t>32 kV (round to 40 kV) is operating point.</a:t>
            </a:r>
          </a:p>
          <a:p>
            <a:pPr marL="285750"/>
            <a:r>
              <a:rPr lang="en-US" dirty="0" smtClean="0"/>
              <a:t>Likely </a:t>
            </a:r>
            <a:r>
              <a:rPr lang="en-US" dirty="0"/>
              <a:t>1 mm thickness is enough for </a:t>
            </a:r>
            <a:r>
              <a:rPr lang="en-US" dirty="0" err="1" smtClean="0"/>
              <a:t>sPHENIX</a:t>
            </a:r>
            <a:r>
              <a:rPr lang="en-US" dirty="0" smtClean="0"/>
              <a:t>.</a:t>
            </a:r>
          </a:p>
          <a:p>
            <a:pPr marL="285750"/>
            <a:r>
              <a:rPr lang="en-US" dirty="0" smtClean="0"/>
              <a:t>Since 1 mm is only 0.35% of radiation length solution will work.</a:t>
            </a:r>
          </a:p>
          <a:p>
            <a:pPr marL="285750"/>
            <a:r>
              <a:rPr lang="en-US" dirty="0" smtClean="0"/>
              <a:t>The question becomes exactly how we build this field cage.</a:t>
            </a:r>
            <a:endParaRPr lang="en-US" dirty="0"/>
          </a:p>
          <a:p>
            <a:endParaRPr lang="en-US" dirty="0"/>
          </a:p>
        </p:txBody>
      </p:sp>
    </p:spTree>
    <p:extLst>
      <p:ext uri="{BB962C8B-B14F-4D97-AF65-F5344CB8AC3E}">
        <p14:creationId xmlns:p14="http://schemas.microsoft.com/office/powerpoint/2010/main" val="36367828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HV Testing…</a:t>
            </a:r>
            <a:endParaRPr lang="en-US" dirty="0"/>
          </a:p>
        </p:txBody>
      </p:sp>
      <p:sp>
        <p:nvSpPr>
          <p:cNvPr id="3" name="Content Placeholder 2"/>
          <p:cNvSpPr>
            <a:spLocks noGrp="1"/>
          </p:cNvSpPr>
          <p:nvPr>
            <p:ph idx="1"/>
          </p:nvPr>
        </p:nvSpPr>
        <p:spPr>
          <a:xfrm>
            <a:off x="409575" y="3909243"/>
            <a:ext cx="4238625" cy="2882082"/>
          </a:xfrm>
        </p:spPr>
        <p:txBody>
          <a:bodyPr>
            <a:normAutofit fontScale="92500" lnSpcReduction="10000"/>
          </a:bodyPr>
          <a:lstStyle/>
          <a:p>
            <a:r>
              <a:rPr lang="en-US" dirty="0" smtClean="0"/>
              <a:t>My next biggest HV power supply is 450 kV, but that one powers injector to SBU tandem accelerator.</a:t>
            </a:r>
          </a:p>
          <a:p>
            <a:r>
              <a:rPr lang="en-US" dirty="0" smtClean="0"/>
              <a:t>Rich Lefferts believes that when this one sparks through material, that (like the 20 kV, 40 kV, and 80 kV units) it will not hurt the power supply.</a:t>
            </a:r>
          </a:p>
          <a:p>
            <a:r>
              <a:rPr lang="en-US" dirty="0" smtClean="0"/>
              <a:t>We’ll likely run that test in the coming week.</a:t>
            </a:r>
          </a:p>
          <a:p>
            <a:endParaRPr lang="en-US" dirty="0"/>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t="16453" b="31164"/>
          <a:stretch/>
        </p:blipFill>
        <p:spPr>
          <a:xfrm>
            <a:off x="4766887" y="3895725"/>
            <a:ext cx="7268996" cy="2854676"/>
          </a:xfrm>
          <a:prstGeom prst="rect">
            <a:avLst/>
          </a:prstGeom>
        </p:spPr>
      </p:pic>
      <p:pic>
        <p:nvPicPr>
          <p:cNvPr id="5" name="Picture 4"/>
          <p:cNvPicPr>
            <a:picLocks noChangeAspect="1"/>
          </p:cNvPicPr>
          <p:nvPr/>
        </p:nvPicPr>
        <p:blipFill>
          <a:blip r:embed="rId3"/>
          <a:stretch>
            <a:fillRect/>
          </a:stretch>
        </p:blipFill>
        <p:spPr>
          <a:xfrm>
            <a:off x="881063" y="990600"/>
            <a:ext cx="2824872" cy="2119312"/>
          </a:xfrm>
          <a:prstGeom prst="rect">
            <a:avLst/>
          </a:prstGeom>
        </p:spPr>
      </p:pic>
      <p:pic>
        <p:nvPicPr>
          <p:cNvPr id="6" name="Picture 5"/>
          <p:cNvPicPr>
            <a:picLocks noChangeAspect="1"/>
          </p:cNvPicPr>
          <p:nvPr/>
        </p:nvPicPr>
        <p:blipFill rotWithShape="1">
          <a:blip r:embed="rId4"/>
          <a:srcRect l="10980" t="3540" r="15431" b="36784"/>
          <a:stretch/>
        </p:blipFill>
        <p:spPr>
          <a:xfrm>
            <a:off x="5114925" y="959012"/>
            <a:ext cx="3543300" cy="2155663"/>
          </a:xfrm>
          <a:prstGeom prst="rect">
            <a:avLst/>
          </a:prstGeom>
        </p:spPr>
      </p:pic>
      <p:pic>
        <p:nvPicPr>
          <p:cNvPr id="7" name="Picture 6"/>
          <p:cNvPicPr>
            <a:picLocks noChangeAspect="1"/>
          </p:cNvPicPr>
          <p:nvPr/>
        </p:nvPicPr>
        <p:blipFill>
          <a:blip r:embed="rId5"/>
          <a:stretch>
            <a:fillRect/>
          </a:stretch>
        </p:blipFill>
        <p:spPr>
          <a:xfrm>
            <a:off x="8910638" y="971550"/>
            <a:ext cx="2875656" cy="2157412"/>
          </a:xfrm>
          <a:prstGeom prst="rect">
            <a:avLst/>
          </a:prstGeom>
        </p:spPr>
      </p:pic>
      <p:sp>
        <p:nvSpPr>
          <p:cNvPr id="8" name="TextBox 7"/>
          <p:cNvSpPr txBox="1"/>
          <p:nvPr/>
        </p:nvSpPr>
        <p:spPr>
          <a:xfrm>
            <a:off x="581025" y="3228975"/>
            <a:ext cx="3550652" cy="369332"/>
          </a:xfrm>
          <a:prstGeom prst="rect">
            <a:avLst/>
          </a:prstGeom>
          <a:noFill/>
        </p:spPr>
        <p:txBody>
          <a:bodyPr wrap="none" rtlCol="0">
            <a:spAutoFit/>
          </a:bodyPr>
          <a:lstStyle/>
          <a:p>
            <a:r>
              <a:rPr lang="en-US" dirty="0" smtClean="0"/>
              <a:t>Sparks around edge, through air.</a:t>
            </a:r>
            <a:endParaRPr lang="en-US" dirty="0"/>
          </a:p>
        </p:txBody>
      </p:sp>
      <p:sp>
        <p:nvSpPr>
          <p:cNvPr id="9" name="TextBox 8"/>
          <p:cNvSpPr txBox="1"/>
          <p:nvPr/>
        </p:nvSpPr>
        <p:spPr>
          <a:xfrm>
            <a:off x="6362700" y="3295650"/>
            <a:ext cx="3964547" cy="369332"/>
          </a:xfrm>
          <a:prstGeom prst="rect">
            <a:avLst/>
          </a:prstGeom>
          <a:noFill/>
        </p:spPr>
        <p:txBody>
          <a:bodyPr wrap="none" rtlCol="0">
            <a:spAutoFit/>
          </a:bodyPr>
          <a:lstStyle/>
          <a:p>
            <a:r>
              <a:rPr lang="en-US" dirty="0" smtClean="0"/>
              <a:t>Add PVC pipe to lengthen air path…</a:t>
            </a:r>
            <a:endParaRPr lang="en-US" dirty="0"/>
          </a:p>
        </p:txBody>
      </p:sp>
      <p:sp>
        <p:nvSpPr>
          <p:cNvPr id="10" name="TextBox 9"/>
          <p:cNvSpPr txBox="1"/>
          <p:nvPr/>
        </p:nvSpPr>
        <p:spPr>
          <a:xfrm>
            <a:off x="5676900" y="342900"/>
            <a:ext cx="5611088" cy="369332"/>
          </a:xfrm>
          <a:prstGeom prst="rect">
            <a:avLst/>
          </a:prstGeom>
          <a:solidFill>
            <a:srgbClr val="FFFF00"/>
          </a:solidFill>
        </p:spPr>
        <p:txBody>
          <a:bodyPr wrap="none" rtlCol="0">
            <a:spAutoFit/>
          </a:bodyPr>
          <a:lstStyle/>
          <a:p>
            <a:r>
              <a:rPr lang="en-US" dirty="0" smtClean="0"/>
              <a:t>Reminder:  Operates at 32 kV + GEM voltage, ~35 kV.</a:t>
            </a:r>
            <a:endParaRPr lang="en-US" dirty="0"/>
          </a:p>
        </p:txBody>
      </p:sp>
      <p:sp>
        <p:nvSpPr>
          <p:cNvPr id="11" name="TextBox 10"/>
          <p:cNvSpPr txBox="1"/>
          <p:nvPr/>
        </p:nvSpPr>
        <p:spPr>
          <a:xfrm>
            <a:off x="7277100" y="6324600"/>
            <a:ext cx="2297424" cy="369332"/>
          </a:xfrm>
          <a:prstGeom prst="rect">
            <a:avLst/>
          </a:prstGeom>
          <a:solidFill>
            <a:srgbClr val="FFFF00"/>
          </a:solidFill>
        </p:spPr>
        <p:txBody>
          <a:bodyPr wrap="none" rtlCol="0">
            <a:spAutoFit/>
          </a:bodyPr>
          <a:lstStyle/>
          <a:p>
            <a:r>
              <a:rPr lang="en-US" dirty="0" smtClean="0"/>
              <a:t>No problem at 80 kV</a:t>
            </a:r>
            <a:endParaRPr lang="en-US" dirty="0"/>
          </a:p>
        </p:txBody>
      </p:sp>
      <p:sp>
        <p:nvSpPr>
          <p:cNvPr id="12" name="TextBox 11"/>
          <p:cNvSpPr txBox="1"/>
          <p:nvPr/>
        </p:nvSpPr>
        <p:spPr>
          <a:xfrm>
            <a:off x="2771775" y="1076325"/>
            <a:ext cx="1949573" cy="369332"/>
          </a:xfrm>
          <a:prstGeom prst="rect">
            <a:avLst/>
          </a:prstGeom>
          <a:solidFill>
            <a:srgbClr val="FFFF00"/>
          </a:solidFill>
        </p:spPr>
        <p:txBody>
          <a:bodyPr wrap="none" rtlCol="0">
            <a:spAutoFit/>
          </a:bodyPr>
          <a:lstStyle/>
          <a:p>
            <a:r>
              <a:rPr lang="en-US" dirty="0" smtClean="0"/>
              <a:t>1 mm thick HVPF</a:t>
            </a:r>
            <a:endParaRPr lang="en-US" dirty="0"/>
          </a:p>
        </p:txBody>
      </p:sp>
      <p:cxnSp>
        <p:nvCxnSpPr>
          <p:cNvPr id="14" name="Straight Arrow Connector 13"/>
          <p:cNvCxnSpPr/>
          <p:nvPr/>
        </p:nvCxnSpPr>
        <p:spPr>
          <a:xfrm flipH="1">
            <a:off x="3124200" y="1457325"/>
            <a:ext cx="628650" cy="53340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2908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Mandrel</a:t>
            </a:r>
            <a:endParaRPr lang="en-US" dirty="0"/>
          </a:p>
        </p:txBody>
      </p:sp>
      <p:sp>
        <p:nvSpPr>
          <p:cNvPr id="3" name="Content Placeholder 2"/>
          <p:cNvSpPr>
            <a:spLocks noGrp="1"/>
          </p:cNvSpPr>
          <p:nvPr>
            <p:ph idx="1"/>
          </p:nvPr>
        </p:nvSpPr>
        <p:spPr>
          <a:xfrm>
            <a:off x="159355" y="5038725"/>
            <a:ext cx="9177866" cy="1466396"/>
          </a:xfrm>
        </p:spPr>
        <p:txBody>
          <a:bodyPr/>
          <a:lstStyle/>
          <a:p>
            <a:r>
              <a:rPr lang="en-US" dirty="0" err="1" smtClean="0"/>
              <a:t>Hexcell</a:t>
            </a:r>
            <a:r>
              <a:rPr lang="en-US" dirty="0" smtClean="0"/>
              <a:t> honeycomb sandwiches are familiar to many in planar form.</a:t>
            </a:r>
          </a:p>
          <a:p>
            <a:r>
              <a:rPr lang="en-US" dirty="0" smtClean="0"/>
              <a:t>To do the same in a cylinder, you need a “Mandrel”.</a:t>
            </a:r>
          </a:p>
          <a:p>
            <a:r>
              <a:rPr lang="en-US" dirty="0" smtClean="0"/>
              <a:t>Question:  How do you get the damned thing off the mandrel?</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6315" y="1043448"/>
            <a:ext cx="6391685" cy="3595838"/>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54199" y="1047578"/>
            <a:ext cx="4785376" cy="3587652"/>
          </a:xfrm>
          <a:prstGeom prst="rect">
            <a:avLst/>
          </a:prstGeom>
        </p:spPr>
      </p:pic>
      <p:sp>
        <p:nvSpPr>
          <p:cNvPr id="6" name="TextBox 5"/>
          <p:cNvSpPr txBox="1"/>
          <p:nvPr/>
        </p:nvSpPr>
        <p:spPr>
          <a:xfrm>
            <a:off x="2544788" y="249793"/>
            <a:ext cx="3989362" cy="369332"/>
          </a:xfrm>
          <a:prstGeom prst="rect">
            <a:avLst/>
          </a:prstGeom>
          <a:solidFill>
            <a:srgbClr val="FFFF00"/>
          </a:solidFill>
        </p:spPr>
        <p:txBody>
          <a:bodyPr wrap="none" rtlCol="0">
            <a:spAutoFit/>
          </a:bodyPr>
          <a:lstStyle/>
          <a:p>
            <a:r>
              <a:rPr lang="en-US" dirty="0" smtClean="0"/>
              <a:t>Mandrel &amp; Tooling similar to Lathe…</a:t>
            </a:r>
            <a:endParaRPr lang="en-US" dirty="0"/>
          </a:p>
        </p:txBody>
      </p:sp>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87810" y="4670867"/>
            <a:ext cx="3285015" cy="2194018"/>
          </a:xfrm>
          <a:prstGeom prst="rect">
            <a:avLst/>
          </a:prstGeom>
        </p:spPr>
      </p:pic>
      <p:sp>
        <p:nvSpPr>
          <p:cNvPr id="8" name="TextBox 7"/>
          <p:cNvSpPr txBox="1"/>
          <p:nvPr/>
        </p:nvSpPr>
        <p:spPr>
          <a:xfrm>
            <a:off x="7953375" y="4714875"/>
            <a:ext cx="1127232" cy="369332"/>
          </a:xfrm>
          <a:prstGeom prst="rect">
            <a:avLst/>
          </a:prstGeom>
          <a:solidFill>
            <a:srgbClr val="FFFF00"/>
          </a:solidFill>
        </p:spPr>
        <p:txBody>
          <a:bodyPr wrap="none" rtlCol="0">
            <a:spAutoFit/>
          </a:bodyPr>
          <a:lstStyle/>
          <a:p>
            <a:r>
              <a:rPr lang="en-US" dirty="0" smtClean="0"/>
              <a:t>Who </a:t>
            </a:r>
            <a:r>
              <a:rPr lang="en-US" dirty="0" err="1" smtClean="0"/>
              <a:t>dat</a:t>
            </a:r>
            <a:r>
              <a:rPr lang="en-US" dirty="0" smtClean="0"/>
              <a:t>?</a:t>
            </a:r>
            <a:endParaRPr lang="en-US" dirty="0"/>
          </a:p>
        </p:txBody>
      </p:sp>
    </p:spTree>
    <p:extLst>
      <p:ext uri="{BB962C8B-B14F-4D97-AF65-F5344CB8AC3E}">
        <p14:creationId xmlns:p14="http://schemas.microsoft.com/office/powerpoint/2010/main" val="40574182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extBox 92"/>
          <p:cNvSpPr txBox="1"/>
          <p:nvPr/>
        </p:nvSpPr>
        <p:spPr>
          <a:xfrm>
            <a:off x="9499808" y="619553"/>
            <a:ext cx="1019831" cy="369332"/>
          </a:xfrm>
          <a:prstGeom prst="rect">
            <a:avLst/>
          </a:prstGeom>
          <a:solidFill>
            <a:schemeClr val="bg1"/>
          </a:solidFill>
        </p:spPr>
        <p:txBody>
          <a:bodyPr wrap="none" rtlCol="0">
            <a:spAutoFit/>
          </a:bodyPr>
          <a:lstStyle/>
          <a:p>
            <a:r>
              <a:rPr lang="en-US" dirty="0" err="1" smtClean="0"/>
              <a:t>sPHENIX</a:t>
            </a:r>
            <a:endParaRPr lang="en-US" dirty="0"/>
          </a:p>
        </p:txBody>
      </p:sp>
      <p:sp>
        <p:nvSpPr>
          <p:cNvPr id="90" name="Oval 89"/>
          <p:cNvSpPr/>
          <p:nvPr/>
        </p:nvSpPr>
        <p:spPr>
          <a:xfrm>
            <a:off x="8769531" y="992778"/>
            <a:ext cx="2534194" cy="2534194"/>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0"/>
            <a:ext cx="8596668" cy="659363"/>
          </a:xfrm>
        </p:spPr>
        <p:txBody>
          <a:bodyPr/>
          <a:lstStyle/>
          <a:p>
            <a:r>
              <a:rPr lang="en-US" dirty="0" smtClean="0"/>
              <a:t>Field Cage Construction</a:t>
            </a:r>
            <a:endParaRPr lang="en-US" dirty="0"/>
          </a:p>
        </p:txBody>
      </p:sp>
      <p:sp>
        <p:nvSpPr>
          <p:cNvPr id="3" name="Content Placeholder 2"/>
          <p:cNvSpPr>
            <a:spLocks noGrp="1"/>
          </p:cNvSpPr>
          <p:nvPr>
            <p:ph idx="1"/>
          </p:nvPr>
        </p:nvSpPr>
        <p:spPr>
          <a:xfrm>
            <a:off x="257456" y="3713584"/>
            <a:ext cx="3978642" cy="2995126"/>
          </a:xfrm>
        </p:spPr>
        <p:txBody>
          <a:bodyPr/>
          <a:lstStyle/>
          <a:p>
            <a:r>
              <a:rPr lang="en-US" dirty="0" smtClean="0"/>
              <a:t>Wooden cylinder.</a:t>
            </a:r>
          </a:p>
          <a:p>
            <a:r>
              <a:rPr lang="en-US" dirty="0" smtClean="0"/>
              <a:t>Double layer of rope on cylinder.</a:t>
            </a:r>
          </a:p>
          <a:p>
            <a:r>
              <a:rPr lang="en-US" dirty="0" err="1" smtClean="0"/>
              <a:t>Machinable</a:t>
            </a:r>
            <a:r>
              <a:rPr lang="en-US" dirty="0" smtClean="0"/>
              <a:t> foam:</a:t>
            </a:r>
          </a:p>
          <a:p>
            <a:pPr lvl="1"/>
            <a:r>
              <a:rPr lang="en-US" dirty="0" smtClean="0"/>
              <a:t>Turned (like a lathe) to correct outer radius.</a:t>
            </a:r>
          </a:p>
          <a:p>
            <a:r>
              <a:rPr lang="en-US" dirty="0" smtClean="0"/>
              <a:t>After layers glued…rope pulled from end to free the field cage.</a:t>
            </a:r>
            <a:endParaRPr lang="en-US" dirty="0"/>
          </a:p>
        </p:txBody>
      </p:sp>
      <p:sp>
        <p:nvSpPr>
          <p:cNvPr id="4" name="Oval 3"/>
          <p:cNvSpPr/>
          <p:nvPr/>
        </p:nvSpPr>
        <p:spPr>
          <a:xfrm>
            <a:off x="709126" y="895739"/>
            <a:ext cx="2687217" cy="2687217"/>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831979" y="1032588"/>
            <a:ext cx="2441511" cy="2413518"/>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870856" y="1080797"/>
            <a:ext cx="2363756" cy="2317101"/>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452326" y="737118"/>
            <a:ext cx="1975221" cy="923330"/>
          </a:xfrm>
          <a:prstGeom prst="rect">
            <a:avLst/>
          </a:prstGeom>
          <a:noFill/>
        </p:spPr>
        <p:txBody>
          <a:bodyPr wrap="none" rtlCol="0">
            <a:spAutoFit/>
          </a:bodyPr>
          <a:lstStyle/>
          <a:p>
            <a:r>
              <a:rPr lang="en-US" dirty="0" err="1" smtClean="0"/>
              <a:t>Machinable</a:t>
            </a:r>
            <a:r>
              <a:rPr lang="en-US" dirty="0" smtClean="0"/>
              <a:t> Foam</a:t>
            </a:r>
          </a:p>
          <a:p>
            <a:r>
              <a:rPr lang="en-US" dirty="0" smtClean="0"/>
              <a:t>Rope</a:t>
            </a:r>
          </a:p>
          <a:p>
            <a:r>
              <a:rPr lang="en-US" dirty="0" smtClean="0"/>
              <a:t>Wood</a:t>
            </a:r>
            <a:endParaRPr lang="en-US" dirty="0"/>
          </a:p>
        </p:txBody>
      </p:sp>
      <p:cxnSp>
        <p:nvCxnSpPr>
          <p:cNvPr id="12" name="Straight Arrow Connector 11"/>
          <p:cNvCxnSpPr/>
          <p:nvPr/>
        </p:nvCxnSpPr>
        <p:spPr>
          <a:xfrm flipH="1">
            <a:off x="2481943" y="933061"/>
            <a:ext cx="989045" cy="12129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10" idx="1"/>
            <a:endCxn id="7" idx="7"/>
          </p:cNvCxnSpPr>
          <p:nvPr/>
        </p:nvCxnSpPr>
        <p:spPr>
          <a:xfrm flipH="1">
            <a:off x="2915939" y="1198783"/>
            <a:ext cx="536387" cy="1872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2211355" y="1483567"/>
            <a:ext cx="1268963" cy="54117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744825" y="2435290"/>
            <a:ext cx="678391" cy="369332"/>
          </a:xfrm>
          <a:prstGeom prst="rect">
            <a:avLst/>
          </a:prstGeom>
          <a:noFill/>
        </p:spPr>
        <p:txBody>
          <a:bodyPr wrap="none" rtlCol="0">
            <a:spAutoFit/>
          </a:bodyPr>
          <a:lstStyle/>
          <a:p>
            <a:r>
              <a:rPr lang="en-US" dirty="0" smtClean="0"/>
              <a:t>STAR</a:t>
            </a:r>
            <a:endParaRPr lang="en-US" dirty="0"/>
          </a:p>
        </p:txBody>
      </p:sp>
      <p:sp>
        <p:nvSpPr>
          <p:cNvPr id="18" name="Oval 17"/>
          <p:cNvSpPr/>
          <p:nvPr/>
        </p:nvSpPr>
        <p:spPr>
          <a:xfrm>
            <a:off x="5066520" y="1390261"/>
            <a:ext cx="2090059" cy="204340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2"/>
          <p:cNvSpPr txBox="1">
            <a:spLocks/>
          </p:cNvSpPr>
          <p:nvPr/>
        </p:nvSpPr>
        <p:spPr>
          <a:xfrm>
            <a:off x="4300722" y="3744686"/>
            <a:ext cx="3978642" cy="299512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dirty="0" smtClean="0"/>
              <a:t>Steel cylinder with internal mechanics.</a:t>
            </a:r>
          </a:p>
          <a:p>
            <a:r>
              <a:rPr lang="en-US" dirty="0" smtClean="0"/>
              <a:t>Internal mechanics allows the cylinder to retract from the field cage at the end.</a:t>
            </a:r>
            <a:endParaRPr lang="en-US" dirty="0"/>
          </a:p>
        </p:txBody>
      </p:sp>
      <p:sp>
        <p:nvSpPr>
          <p:cNvPr id="20" name="TextBox 19"/>
          <p:cNvSpPr txBox="1"/>
          <p:nvPr/>
        </p:nvSpPr>
        <p:spPr>
          <a:xfrm>
            <a:off x="5097625" y="2027854"/>
            <a:ext cx="1981633" cy="646331"/>
          </a:xfrm>
          <a:prstGeom prst="rect">
            <a:avLst/>
          </a:prstGeom>
          <a:noFill/>
        </p:spPr>
        <p:txBody>
          <a:bodyPr wrap="none" rtlCol="0">
            <a:spAutoFit/>
          </a:bodyPr>
          <a:lstStyle/>
          <a:p>
            <a:pPr algn="ctr"/>
            <a:r>
              <a:rPr lang="en-US" dirty="0" smtClean="0"/>
              <a:t>ILC </a:t>
            </a:r>
            <a:br>
              <a:rPr lang="en-US" dirty="0" smtClean="0"/>
            </a:br>
            <a:r>
              <a:rPr lang="en-US" dirty="0" smtClean="0"/>
              <a:t>(small prototype)</a:t>
            </a:r>
            <a:endParaRPr lang="en-US" dirty="0"/>
          </a:p>
        </p:txBody>
      </p:sp>
      <p:sp>
        <p:nvSpPr>
          <p:cNvPr id="91" name="Oval 90"/>
          <p:cNvSpPr/>
          <p:nvPr/>
        </p:nvSpPr>
        <p:spPr>
          <a:xfrm>
            <a:off x="9048205" y="1271452"/>
            <a:ext cx="1976846" cy="197684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9" name="Group 88"/>
          <p:cNvGrpSpPr/>
          <p:nvPr/>
        </p:nvGrpSpPr>
        <p:grpSpPr>
          <a:xfrm>
            <a:off x="8990098" y="1275807"/>
            <a:ext cx="2093061" cy="1968137"/>
            <a:chOff x="8845395" y="1384663"/>
            <a:chExt cx="2093061" cy="1968137"/>
          </a:xfrm>
        </p:grpSpPr>
        <p:grpSp>
          <p:nvGrpSpPr>
            <p:cNvPr id="64" name="Group 63"/>
            <p:cNvGrpSpPr/>
            <p:nvPr/>
          </p:nvGrpSpPr>
          <p:grpSpPr>
            <a:xfrm>
              <a:off x="8845395" y="1391818"/>
              <a:ext cx="2093061" cy="1947779"/>
              <a:chOff x="7591361" y="1835955"/>
              <a:chExt cx="2093061" cy="1947779"/>
            </a:xfrm>
          </p:grpSpPr>
          <p:grpSp>
            <p:nvGrpSpPr>
              <p:cNvPr id="46" name="Group 45"/>
              <p:cNvGrpSpPr/>
              <p:nvPr/>
            </p:nvGrpSpPr>
            <p:grpSpPr>
              <a:xfrm>
                <a:off x="7591361" y="1835955"/>
                <a:ext cx="2093061" cy="1947779"/>
                <a:chOff x="7606601" y="1838131"/>
                <a:chExt cx="2093061" cy="1947779"/>
              </a:xfrm>
            </p:grpSpPr>
            <p:sp>
              <p:nvSpPr>
                <p:cNvPr id="21" name="Oval 20"/>
                <p:cNvSpPr/>
                <p:nvPr/>
              </p:nvSpPr>
              <p:spPr>
                <a:xfrm>
                  <a:off x="8378890" y="2537927"/>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p:cNvCxnSpPr>
                  <a:stCxn id="21" idx="2"/>
                </p:cNvCxnSpPr>
                <p:nvPr/>
              </p:nvCxnSpPr>
              <p:spPr>
                <a:xfrm flipH="1" flipV="1">
                  <a:off x="8369559" y="1838131"/>
                  <a:ext cx="9331" cy="97504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8378890" y="2537927"/>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p:cNvCxnSpPr>
                  <a:stCxn id="26" idx="2"/>
                </p:cNvCxnSpPr>
                <p:nvPr/>
              </p:nvCxnSpPr>
              <p:spPr>
                <a:xfrm flipH="1" flipV="1">
                  <a:off x="8369559" y="1838131"/>
                  <a:ext cx="9331" cy="97504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8378890" y="2537927"/>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rot="14400000">
                  <a:off x="8374449" y="2535752"/>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rot="10800000">
                  <a:off x="8378006" y="2535608"/>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rot="7200000">
                  <a:off x="8374716" y="2543866"/>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rot="3600000">
                  <a:off x="8373805" y="2541077"/>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rot="18000000">
                  <a:off x="8381041" y="2536391"/>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2" name="Straight Connector 41"/>
                <p:cNvCxnSpPr>
                  <a:stCxn id="41" idx="2"/>
                </p:cNvCxnSpPr>
                <p:nvPr/>
              </p:nvCxnSpPr>
              <p:spPr>
                <a:xfrm rot="3600000" flipH="1" flipV="1">
                  <a:off x="8926642" y="1842627"/>
                  <a:ext cx="9331" cy="97504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38" idx="2"/>
                </p:cNvCxnSpPr>
                <p:nvPr/>
              </p:nvCxnSpPr>
              <p:spPr>
                <a:xfrm rot="7200000" flipH="1" flipV="1">
                  <a:off x="9207472" y="2332941"/>
                  <a:ext cx="9331" cy="97504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35" idx="2"/>
                </p:cNvCxnSpPr>
                <p:nvPr/>
              </p:nvCxnSpPr>
              <p:spPr>
                <a:xfrm rot="10800000" flipH="1" flipV="1">
                  <a:off x="8928512" y="2810861"/>
                  <a:ext cx="9331" cy="97504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32" idx="2"/>
                </p:cNvCxnSpPr>
                <p:nvPr/>
              </p:nvCxnSpPr>
              <p:spPr>
                <a:xfrm rot="14400000" flipH="1" flipV="1">
                  <a:off x="8362787" y="2809659"/>
                  <a:ext cx="9331" cy="97504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44" idx="2"/>
                </p:cNvCxnSpPr>
                <p:nvPr/>
              </p:nvCxnSpPr>
              <p:spPr>
                <a:xfrm rot="18000000" flipH="1" flipV="1">
                  <a:off x="8089460" y="2322773"/>
                  <a:ext cx="9331" cy="97504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29" idx="2"/>
                </p:cNvCxnSpPr>
                <p:nvPr/>
              </p:nvCxnSpPr>
              <p:spPr>
                <a:xfrm flipH="1" flipV="1">
                  <a:off x="8369559" y="1838131"/>
                  <a:ext cx="9331" cy="97504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47" name="Group 46"/>
              <p:cNvGrpSpPr/>
              <p:nvPr/>
            </p:nvGrpSpPr>
            <p:grpSpPr>
              <a:xfrm flipV="1">
                <a:off x="7591361" y="1835955"/>
                <a:ext cx="2093061" cy="1947779"/>
                <a:chOff x="7606601" y="1838131"/>
                <a:chExt cx="2093061" cy="1947779"/>
              </a:xfrm>
            </p:grpSpPr>
            <p:sp>
              <p:nvSpPr>
                <p:cNvPr id="48" name="Oval 47"/>
                <p:cNvSpPr/>
                <p:nvPr/>
              </p:nvSpPr>
              <p:spPr>
                <a:xfrm>
                  <a:off x="8378890" y="2537927"/>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Connector 48"/>
                <p:cNvCxnSpPr>
                  <a:stCxn id="48" idx="2"/>
                </p:cNvCxnSpPr>
                <p:nvPr/>
              </p:nvCxnSpPr>
              <p:spPr>
                <a:xfrm flipH="1" flipV="1">
                  <a:off x="8369559" y="1838131"/>
                  <a:ext cx="9331" cy="97504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50" name="Oval 49"/>
                <p:cNvSpPr/>
                <p:nvPr/>
              </p:nvSpPr>
              <p:spPr>
                <a:xfrm>
                  <a:off x="8378890" y="2537927"/>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1" name="Straight Connector 50"/>
                <p:cNvCxnSpPr>
                  <a:stCxn id="50" idx="2"/>
                </p:cNvCxnSpPr>
                <p:nvPr/>
              </p:nvCxnSpPr>
              <p:spPr>
                <a:xfrm flipH="1" flipV="1">
                  <a:off x="8369559" y="1838131"/>
                  <a:ext cx="9331" cy="975049"/>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8378890" y="2537927"/>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rot="14400000">
                  <a:off x="8374449" y="2535752"/>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rot="10800000">
                  <a:off x="8378006" y="2535608"/>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rot="7200000">
                  <a:off x="8374716" y="2543866"/>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rot="3600000">
                  <a:off x="8373805" y="2541077"/>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rot="18000000">
                  <a:off x="8381041" y="2536391"/>
                  <a:ext cx="550506" cy="5505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Straight Connector 57"/>
                <p:cNvCxnSpPr>
                  <a:stCxn id="56" idx="2"/>
                </p:cNvCxnSpPr>
                <p:nvPr/>
              </p:nvCxnSpPr>
              <p:spPr>
                <a:xfrm rot="3600000" flipH="1" flipV="1">
                  <a:off x="8926642" y="1842627"/>
                  <a:ext cx="9331" cy="97504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55" idx="2"/>
                </p:cNvCxnSpPr>
                <p:nvPr/>
              </p:nvCxnSpPr>
              <p:spPr>
                <a:xfrm rot="7200000" flipH="1" flipV="1">
                  <a:off x="9207472" y="2332941"/>
                  <a:ext cx="9331" cy="97504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54" idx="2"/>
                </p:cNvCxnSpPr>
                <p:nvPr/>
              </p:nvCxnSpPr>
              <p:spPr>
                <a:xfrm rot="10800000" flipH="1" flipV="1">
                  <a:off x="8928512" y="2810861"/>
                  <a:ext cx="9331" cy="97504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53" idx="2"/>
                </p:cNvCxnSpPr>
                <p:nvPr/>
              </p:nvCxnSpPr>
              <p:spPr>
                <a:xfrm rot="14400000" flipH="1" flipV="1">
                  <a:off x="8362787" y="2809659"/>
                  <a:ext cx="9331" cy="97504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57" idx="2"/>
                </p:cNvCxnSpPr>
                <p:nvPr/>
              </p:nvCxnSpPr>
              <p:spPr>
                <a:xfrm rot="18000000" flipH="1" flipV="1">
                  <a:off x="8089460" y="2322773"/>
                  <a:ext cx="9331" cy="97504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52" idx="2"/>
                </p:cNvCxnSpPr>
                <p:nvPr/>
              </p:nvCxnSpPr>
              <p:spPr>
                <a:xfrm flipH="1" flipV="1">
                  <a:off x="8369559" y="1838131"/>
                  <a:ext cx="9331" cy="97504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cxnSp>
          <p:nvCxnSpPr>
            <p:cNvPr id="66" name="Straight Connector 65"/>
            <p:cNvCxnSpPr/>
            <p:nvPr/>
          </p:nvCxnSpPr>
          <p:spPr>
            <a:xfrm>
              <a:off x="9614263" y="1384663"/>
              <a:ext cx="56605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10180320" y="1393371"/>
              <a:ext cx="409303" cy="2351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0607040" y="1637211"/>
              <a:ext cx="269966" cy="47897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a:off x="10868297" y="2124891"/>
              <a:ext cx="8709" cy="48768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10589623" y="2621280"/>
              <a:ext cx="278674" cy="47897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H="1">
              <a:off x="10189029" y="3100251"/>
              <a:ext cx="383177" cy="2438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H="1">
              <a:off x="9605554" y="3344091"/>
              <a:ext cx="583475" cy="870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H="1" flipV="1">
              <a:off x="9196251" y="3091543"/>
              <a:ext cx="409303" cy="2525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H="1" flipV="1">
              <a:off x="8917577" y="2603863"/>
              <a:ext cx="269966" cy="48768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flipV="1">
              <a:off x="8908869" y="2124891"/>
              <a:ext cx="8708" cy="47026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8926286" y="1628503"/>
              <a:ext cx="269965" cy="48768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9178834" y="1384663"/>
              <a:ext cx="426720" cy="22642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2" name="Content Placeholder 2"/>
          <p:cNvSpPr txBox="1">
            <a:spLocks/>
          </p:cNvSpPr>
          <p:nvPr/>
        </p:nvSpPr>
        <p:spPr>
          <a:xfrm>
            <a:off x="8386355" y="3723536"/>
            <a:ext cx="3509554" cy="2995126"/>
          </a:xfrm>
          <a:prstGeom prst="rect">
            <a:avLst/>
          </a:prstGeom>
          <a:solidFill>
            <a:schemeClr val="bg1"/>
          </a:solidFill>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dirty="0" smtClean="0"/>
              <a:t>Compromise between STAR and ILC</a:t>
            </a:r>
          </a:p>
          <a:p>
            <a:r>
              <a:rPr lang="en-US" dirty="0" smtClean="0"/>
              <a:t>The cylinder supporting the </a:t>
            </a:r>
            <a:r>
              <a:rPr lang="en-US" dirty="0" err="1" smtClean="0"/>
              <a:t>machinable</a:t>
            </a:r>
            <a:r>
              <a:rPr lang="en-US" dirty="0" smtClean="0"/>
              <a:t> foam is like a bicycle wheel (sturdy)</a:t>
            </a:r>
          </a:p>
          <a:p>
            <a:r>
              <a:rPr lang="en-US" dirty="0" smtClean="0"/>
              <a:t>3 Wheels make a cylinder.</a:t>
            </a:r>
          </a:p>
          <a:p>
            <a:r>
              <a:rPr lang="en-US" dirty="0" smtClean="0"/>
              <a:t>Since ½ length is only 80cm, we can reach in to disassemble 80-20 pieces freeing the field cage.</a:t>
            </a:r>
            <a:endParaRPr lang="en-US" dirty="0"/>
          </a:p>
        </p:txBody>
      </p:sp>
      <p:sp>
        <p:nvSpPr>
          <p:cNvPr id="94" name="TextBox 93"/>
          <p:cNvSpPr txBox="1"/>
          <p:nvPr/>
        </p:nvSpPr>
        <p:spPr>
          <a:xfrm>
            <a:off x="5271797" y="0"/>
            <a:ext cx="4114799" cy="646331"/>
          </a:xfrm>
          <a:prstGeom prst="rect">
            <a:avLst/>
          </a:prstGeom>
          <a:solidFill>
            <a:srgbClr val="FFFF00"/>
          </a:solidFill>
        </p:spPr>
        <p:txBody>
          <a:bodyPr wrap="square" rtlCol="0">
            <a:spAutoFit/>
          </a:bodyPr>
          <a:lstStyle/>
          <a:p>
            <a:pPr algn="ctr"/>
            <a:r>
              <a:rPr lang="en-US" dirty="0" err="1" smtClean="0"/>
              <a:t>Niv</a:t>
            </a:r>
            <a:r>
              <a:rPr lang="en-US" dirty="0" smtClean="0"/>
              <a:t> </a:t>
            </a:r>
            <a:r>
              <a:rPr lang="en-US" dirty="0" err="1" smtClean="0"/>
              <a:t>Ramasubramanian</a:t>
            </a:r>
            <a:r>
              <a:rPr lang="en-US" dirty="0" smtClean="0"/>
              <a:t>:  SBU physics grad student, BA in engineering.</a:t>
            </a:r>
            <a:endParaRPr lang="en-US" dirty="0"/>
          </a:p>
        </p:txBody>
      </p:sp>
    </p:spTree>
    <p:extLst>
      <p:ext uri="{BB962C8B-B14F-4D97-AF65-F5344CB8AC3E}">
        <p14:creationId xmlns:p14="http://schemas.microsoft.com/office/powerpoint/2010/main" val="40892578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334" y="130629"/>
            <a:ext cx="4050241" cy="754743"/>
          </a:xfrm>
        </p:spPr>
        <p:txBody>
          <a:bodyPr/>
          <a:lstStyle/>
          <a:p>
            <a:r>
              <a:rPr lang="en-US" dirty="0" smtClean="0"/>
              <a:t>Design progress</a:t>
            </a:r>
            <a:endParaRPr lang="en-US" dirty="0"/>
          </a:p>
        </p:txBody>
      </p:sp>
      <p:sp>
        <p:nvSpPr>
          <p:cNvPr id="3" name="Content Placeholder 2"/>
          <p:cNvSpPr>
            <a:spLocks noGrp="1"/>
          </p:cNvSpPr>
          <p:nvPr>
            <p:ph idx="1"/>
          </p:nvPr>
        </p:nvSpPr>
        <p:spPr/>
        <p:txBody>
          <a:bodyPr/>
          <a:lstStyle/>
          <a:p>
            <a:r>
              <a:rPr lang="en-US" dirty="0" smtClean="0"/>
              <a:t>Last time we agreed:</a:t>
            </a:r>
          </a:p>
          <a:p>
            <a:pPr lvl="1"/>
            <a:r>
              <a:rPr lang="en-US" dirty="0" smtClean="0"/>
              <a:t>R</a:t>
            </a:r>
            <a:r>
              <a:rPr lang="en-US" baseline="-25000" dirty="0" smtClean="0"/>
              <a:t>outer</a:t>
            </a:r>
            <a:r>
              <a:rPr lang="en-US" dirty="0" smtClean="0"/>
              <a:t>=80 cm is too big.</a:t>
            </a:r>
          </a:p>
          <a:p>
            <a:pPr lvl="1"/>
            <a:r>
              <a:rPr lang="en-US" dirty="0" smtClean="0"/>
              <a:t>R</a:t>
            </a:r>
            <a:r>
              <a:rPr lang="en-US" baseline="-25000" dirty="0" smtClean="0"/>
              <a:t>outer </a:t>
            </a:r>
            <a:r>
              <a:rPr lang="en-US" dirty="0" smtClean="0"/>
              <a:t>should be somewhere in the range of 76-78 cm.</a:t>
            </a:r>
          </a:p>
          <a:p>
            <a:r>
              <a:rPr lang="en-US" dirty="0" smtClean="0"/>
              <a:t>Calculations show that if we design our mandrel to 77cm, </a:t>
            </a:r>
            <a:br>
              <a:rPr lang="en-US" dirty="0" smtClean="0"/>
            </a:br>
            <a:r>
              <a:rPr lang="en-US" dirty="0" smtClean="0"/>
              <a:t>we can support either 78 or 76 cm by choosing to cut more </a:t>
            </a:r>
            <a:br>
              <a:rPr lang="en-US" dirty="0" smtClean="0"/>
            </a:br>
            <a:r>
              <a:rPr lang="en-US" dirty="0" smtClean="0"/>
              <a:t>or less from our 2” thick foam block.</a:t>
            </a:r>
          </a:p>
          <a:p>
            <a:r>
              <a:rPr lang="en-US" dirty="0" smtClean="0"/>
              <a:t>On the right is the wheel assembly in 3D CAD.</a:t>
            </a:r>
          </a:p>
          <a:p>
            <a:endParaRPr lang="en-US" dirty="0"/>
          </a:p>
          <a:p>
            <a:r>
              <a:rPr lang="en-US" dirty="0" smtClean="0"/>
              <a:t>The central “hub” will be cut from Aluminum plate in the SBU shops.</a:t>
            </a:r>
          </a:p>
          <a:p>
            <a:r>
              <a:rPr lang="en-US" dirty="0" smtClean="0"/>
              <a:t>The spokes are 1.5” 8020 extruded material.</a:t>
            </a:r>
          </a:p>
          <a:p>
            <a:r>
              <a:rPr lang="en-US" dirty="0" smtClean="0"/>
              <a:t>Three “wheels” make up the inner cage of the mandrel.  </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50201" y="1568311"/>
            <a:ext cx="4253564" cy="5289689"/>
          </a:xfrm>
          <a:prstGeom prst="rect">
            <a:avLst/>
          </a:prstGeom>
        </p:spPr>
      </p:pic>
      <p:sp>
        <p:nvSpPr>
          <p:cNvPr id="5" name="TextBox 4"/>
          <p:cNvSpPr txBox="1"/>
          <p:nvPr/>
        </p:nvSpPr>
        <p:spPr>
          <a:xfrm>
            <a:off x="933450" y="5676900"/>
            <a:ext cx="5753498" cy="923330"/>
          </a:xfrm>
          <a:prstGeom prst="rect">
            <a:avLst/>
          </a:prstGeom>
          <a:solidFill>
            <a:srgbClr val="FFFF00"/>
          </a:solidFill>
        </p:spPr>
        <p:txBody>
          <a:bodyPr wrap="none" rtlCol="0">
            <a:spAutoFit/>
          </a:bodyPr>
          <a:lstStyle/>
          <a:p>
            <a:r>
              <a:rPr lang="en-US" dirty="0" smtClean="0"/>
              <a:t>NOTE:  Last night (2/25/2016), the engineering group</a:t>
            </a:r>
          </a:p>
          <a:p>
            <a:r>
              <a:rPr lang="en-US" dirty="0" smtClean="0"/>
              <a:t>selected 78 cm as the TPC outer radius:  </a:t>
            </a:r>
            <a:br>
              <a:rPr lang="en-US" dirty="0" smtClean="0"/>
            </a:br>
            <a:r>
              <a:rPr lang="en-US" dirty="0" smtClean="0"/>
              <a:t>10 cm for upgrade plus 1 cm stay clear to each side.</a:t>
            </a:r>
            <a:endParaRPr lang="en-US" dirty="0"/>
          </a:p>
        </p:txBody>
      </p:sp>
      <p:pic>
        <p:nvPicPr>
          <p:cNvPr id="6" name="Picture 5"/>
          <p:cNvPicPr>
            <a:picLocks noChangeAspect="1"/>
          </p:cNvPicPr>
          <p:nvPr/>
        </p:nvPicPr>
        <p:blipFill>
          <a:blip r:embed="rId3"/>
          <a:stretch>
            <a:fillRect/>
          </a:stretch>
        </p:blipFill>
        <p:spPr>
          <a:xfrm>
            <a:off x="4514850" y="66675"/>
            <a:ext cx="2828924" cy="1644724"/>
          </a:xfrm>
          <a:prstGeom prst="rect">
            <a:avLst/>
          </a:prstGeom>
          <a:ln w="76200">
            <a:solidFill>
              <a:schemeClr val="accent4">
                <a:lumMod val="20000"/>
                <a:lumOff val="80000"/>
              </a:schemeClr>
            </a:solidFill>
          </a:ln>
        </p:spPr>
      </p:pic>
      <p:sp>
        <p:nvSpPr>
          <p:cNvPr id="7" name="TextBox 6"/>
          <p:cNvSpPr txBox="1"/>
          <p:nvPr/>
        </p:nvSpPr>
        <p:spPr>
          <a:xfrm>
            <a:off x="7400925" y="0"/>
            <a:ext cx="4031616" cy="923330"/>
          </a:xfrm>
          <a:prstGeom prst="rect">
            <a:avLst/>
          </a:prstGeom>
          <a:solidFill>
            <a:schemeClr val="accent4">
              <a:lumMod val="20000"/>
              <a:lumOff val="80000"/>
            </a:schemeClr>
          </a:solidFill>
        </p:spPr>
        <p:txBody>
          <a:bodyPr wrap="none" rtlCol="0">
            <a:spAutoFit/>
          </a:bodyPr>
          <a:lstStyle/>
          <a:p>
            <a:r>
              <a:rPr lang="en-US" dirty="0" smtClean="0"/>
              <a:t>3D CAD using </a:t>
            </a:r>
            <a:r>
              <a:rPr lang="en-US" dirty="0" err="1" smtClean="0"/>
              <a:t>AutoDesk</a:t>
            </a:r>
            <a:r>
              <a:rPr lang="en-US" dirty="0" smtClean="0"/>
              <a:t> Inventor Pro</a:t>
            </a:r>
          </a:p>
          <a:p>
            <a:r>
              <a:rPr lang="en-US" dirty="0" smtClean="0"/>
              <a:t>FREE to students and faculty.</a:t>
            </a:r>
          </a:p>
          <a:p>
            <a:r>
              <a:rPr lang="en-US" dirty="0" smtClean="0"/>
              <a:t>Same software used by Rich Ruggiero</a:t>
            </a:r>
            <a:endParaRPr lang="en-US" dirty="0"/>
          </a:p>
        </p:txBody>
      </p:sp>
    </p:spTree>
    <p:extLst>
      <p:ext uri="{BB962C8B-B14F-4D97-AF65-F5344CB8AC3E}">
        <p14:creationId xmlns:p14="http://schemas.microsoft.com/office/powerpoint/2010/main" val="35373450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596668" cy="754743"/>
          </a:xfrm>
        </p:spPr>
        <p:txBody>
          <a:bodyPr/>
          <a:lstStyle/>
          <a:p>
            <a:r>
              <a:rPr lang="en-US" dirty="0" smtClean="0"/>
              <a:t>Basics</a:t>
            </a:r>
            <a:endParaRPr lang="en-US" dirty="0"/>
          </a:p>
        </p:txBody>
      </p:sp>
      <p:sp>
        <p:nvSpPr>
          <p:cNvPr id="3" name="Content Placeholder 2"/>
          <p:cNvSpPr>
            <a:spLocks noGrp="1"/>
          </p:cNvSpPr>
          <p:nvPr>
            <p:ph idx="1"/>
          </p:nvPr>
        </p:nvSpPr>
        <p:spPr>
          <a:xfrm>
            <a:off x="254605" y="4314824"/>
            <a:ext cx="9177866" cy="2409826"/>
          </a:xfrm>
        </p:spPr>
        <p:txBody>
          <a:bodyPr>
            <a:normAutofit fontScale="92500" lnSpcReduction="10000"/>
          </a:bodyPr>
          <a:lstStyle/>
          <a:p>
            <a:r>
              <a:rPr lang="en-US" dirty="0" smtClean="0"/>
              <a:t>A Time Projection Chamber (TPC) is considered as a tracking option for </a:t>
            </a:r>
            <a:r>
              <a:rPr lang="en-US" dirty="0" err="1" smtClean="0"/>
              <a:t>sPHENIX</a:t>
            </a:r>
            <a:r>
              <a:rPr lang="en-US" dirty="0" smtClean="0"/>
              <a:t>.</a:t>
            </a:r>
          </a:p>
          <a:p>
            <a:r>
              <a:rPr lang="en-US" dirty="0" smtClean="0"/>
              <a:t>It likely provides:</a:t>
            </a:r>
          </a:p>
          <a:p>
            <a:pPr lvl="1"/>
            <a:r>
              <a:rPr lang="en-US" dirty="0" smtClean="0"/>
              <a:t>High momentum/mass resolution at the Upsilon Mass.</a:t>
            </a:r>
          </a:p>
          <a:p>
            <a:pPr lvl="1"/>
            <a:r>
              <a:rPr lang="en-US" dirty="0" smtClean="0"/>
              <a:t>Superior/robust tracking (due to lots of measured points 45-60 vs 7).</a:t>
            </a:r>
          </a:p>
          <a:p>
            <a:pPr lvl="1"/>
            <a:r>
              <a:rPr lang="en-US" dirty="0" smtClean="0"/>
              <a:t>Less material (critical for </a:t>
            </a:r>
            <a:r>
              <a:rPr lang="en-US" dirty="0" err="1" smtClean="0"/>
              <a:t>eRHIC</a:t>
            </a:r>
            <a:r>
              <a:rPr lang="en-US" dirty="0" smtClean="0"/>
              <a:t>).</a:t>
            </a:r>
          </a:p>
          <a:p>
            <a:pPr lvl="1"/>
            <a:r>
              <a:rPr lang="en-US" dirty="0" smtClean="0"/>
              <a:t>Particle ID (critical for </a:t>
            </a:r>
            <a:r>
              <a:rPr lang="en-US" dirty="0" err="1" smtClean="0"/>
              <a:t>eRHIC</a:t>
            </a:r>
            <a:r>
              <a:rPr lang="en-US" dirty="0" smtClean="0"/>
              <a:t>)</a:t>
            </a:r>
          </a:p>
          <a:p>
            <a:pPr lvl="1"/>
            <a:r>
              <a:rPr lang="en-US" dirty="0" smtClean="0"/>
              <a:t>Lower cost (opinion of TKH…not today’s discussion).</a:t>
            </a:r>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1933" y="274113"/>
            <a:ext cx="3777031" cy="4012138"/>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13965" y="383569"/>
            <a:ext cx="2249619" cy="2261812"/>
          </a:xfrm>
          <a:prstGeom prst="rect">
            <a:avLst/>
          </a:prstGeom>
        </p:spPr>
      </p:pic>
      <p:sp>
        <p:nvSpPr>
          <p:cNvPr id="10" name="Content Placeholder 2"/>
          <p:cNvSpPr txBox="1">
            <a:spLocks/>
          </p:cNvSpPr>
          <p:nvPr/>
        </p:nvSpPr>
        <p:spPr>
          <a:xfrm>
            <a:off x="7122129" y="228598"/>
            <a:ext cx="4965095" cy="4076701"/>
          </a:xfrm>
          <a:prstGeom prst="rect">
            <a:avLst/>
          </a:prstGeom>
          <a:solidFill>
            <a:schemeClr val="accent1">
              <a:lumMod val="20000"/>
              <a:lumOff val="80000"/>
            </a:schemeClr>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dirty="0" smtClean="0"/>
              <a:t>OUTLINE:</a:t>
            </a:r>
          </a:p>
          <a:p>
            <a:pPr lvl="1"/>
            <a:r>
              <a:rPr lang="en-US" dirty="0" smtClean="0"/>
              <a:t>Basics of functionality of a TPC.</a:t>
            </a:r>
          </a:p>
          <a:p>
            <a:pPr lvl="1"/>
            <a:r>
              <a:rPr lang="en-US" dirty="0" smtClean="0"/>
              <a:t>R&amp;D Strategy:</a:t>
            </a:r>
          </a:p>
          <a:p>
            <a:pPr lvl="2"/>
            <a:r>
              <a:rPr lang="en-US" dirty="0" smtClean="0"/>
              <a:t>Field cage now; avalanche tech in stages.</a:t>
            </a:r>
          </a:p>
          <a:p>
            <a:pPr lvl="1"/>
            <a:r>
              <a:rPr lang="en-US" dirty="0" smtClean="0"/>
              <a:t>Role of the field cage in the TPC design.</a:t>
            </a:r>
          </a:p>
          <a:p>
            <a:pPr lvl="1"/>
            <a:r>
              <a:rPr lang="en-US" dirty="0" smtClean="0"/>
              <a:t>Modern variants of field cage design:</a:t>
            </a:r>
          </a:p>
          <a:p>
            <a:pPr lvl="2"/>
            <a:r>
              <a:rPr lang="en-US" dirty="0" smtClean="0"/>
              <a:t>STAR; ALICE; ILC</a:t>
            </a:r>
          </a:p>
          <a:p>
            <a:pPr lvl="1"/>
            <a:r>
              <a:rPr lang="en-US" dirty="0" smtClean="0"/>
              <a:t>Mandrels, Mandrels, Mandrels</a:t>
            </a:r>
          </a:p>
          <a:p>
            <a:pPr lvl="1"/>
            <a:r>
              <a:rPr lang="en-US" dirty="0" smtClean="0"/>
              <a:t>Beyond the shells:</a:t>
            </a:r>
          </a:p>
          <a:p>
            <a:pPr lvl="2"/>
            <a:r>
              <a:rPr lang="en-US" dirty="0" smtClean="0"/>
              <a:t>End plates.</a:t>
            </a:r>
          </a:p>
          <a:p>
            <a:pPr lvl="2"/>
            <a:r>
              <a:rPr lang="en-US" dirty="0" smtClean="0"/>
              <a:t>Lasers.</a:t>
            </a:r>
            <a:endParaRPr lang="en-US" dirty="0"/>
          </a:p>
        </p:txBody>
      </p:sp>
      <p:sp>
        <p:nvSpPr>
          <p:cNvPr id="11" name="TextBox 10"/>
          <p:cNvSpPr txBox="1"/>
          <p:nvPr/>
        </p:nvSpPr>
        <p:spPr>
          <a:xfrm>
            <a:off x="8639175" y="5419725"/>
            <a:ext cx="3329822" cy="1200329"/>
          </a:xfrm>
          <a:prstGeom prst="rect">
            <a:avLst/>
          </a:prstGeom>
          <a:solidFill>
            <a:srgbClr val="FFFF00"/>
          </a:solidFill>
        </p:spPr>
        <p:txBody>
          <a:bodyPr wrap="none" rtlCol="0">
            <a:spAutoFit/>
          </a:bodyPr>
          <a:lstStyle/>
          <a:p>
            <a:r>
              <a:rPr lang="en-US" dirty="0" smtClean="0"/>
              <a:t>Important but not for today:</a:t>
            </a:r>
          </a:p>
          <a:p>
            <a:pPr marL="285750" indent="-285750">
              <a:buFont typeface="Arial" panose="020B0604020202020204" pitchFamily="34" charset="0"/>
              <a:buChar char="•"/>
            </a:pPr>
            <a:r>
              <a:rPr lang="en-US" dirty="0" smtClean="0"/>
              <a:t>Avalanche stage technology</a:t>
            </a:r>
          </a:p>
          <a:p>
            <a:pPr marL="285750" indent="-285750">
              <a:buFont typeface="Arial" panose="020B0604020202020204" pitchFamily="34" charset="0"/>
              <a:buChar char="•"/>
            </a:pPr>
            <a:r>
              <a:rPr lang="en-US" dirty="0" smtClean="0"/>
              <a:t>Electronics</a:t>
            </a:r>
          </a:p>
          <a:p>
            <a:pPr marL="285750" indent="-285750">
              <a:buFont typeface="Arial" panose="020B0604020202020204" pitchFamily="34" charset="0"/>
              <a:buChar char="•"/>
            </a:pPr>
            <a:r>
              <a:rPr lang="en-US" dirty="0" smtClean="0"/>
              <a:t>Cooling (brief mention)</a:t>
            </a:r>
            <a:endParaRPr lang="en-US" dirty="0"/>
          </a:p>
        </p:txBody>
      </p:sp>
    </p:spTree>
    <p:extLst>
      <p:ext uri="{BB962C8B-B14F-4D97-AF65-F5344CB8AC3E}">
        <p14:creationId xmlns:p14="http://schemas.microsoft.com/office/powerpoint/2010/main" val="7430631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Mandrel CAD Design.</a:t>
            </a:r>
            <a:endParaRPr lang="en-US" dirty="0"/>
          </a:p>
        </p:txBody>
      </p:sp>
      <p:sp>
        <p:nvSpPr>
          <p:cNvPr id="3" name="Content Placeholder 2"/>
          <p:cNvSpPr>
            <a:spLocks noGrp="1"/>
          </p:cNvSpPr>
          <p:nvPr>
            <p:ph idx="1"/>
          </p:nvPr>
        </p:nvSpPr>
        <p:spPr>
          <a:xfrm>
            <a:off x="140305" y="1151847"/>
            <a:ext cx="4848661" cy="4762724"/>
          </a:xfrm>
        </p:spPr>
        <p:txBody>
          <a:bodyPr/>
          <a:lstStyle/>
          <a:p>
            <a:r>
              <a:rPr lang="en-US" dirty="0" smtClean="0"/>
              <a:t>Each wheel is held to the precision steel shaft via a collar.</a:t>
            </a:r>
          </a:p>
          <a:p>
            <a:r>
              <a:rPr lang="en-US" dirty="0" smtClean="0"/>
              <a:t>The collar is positioned by the SBU shop to be centered in the wheel.</a:t>
            </a:r>
          </a:p>
          <a:p>
            <a:r>
              <a:rPr lang="en-US" dirty="0" smtClean="0"/>
              <a:t>The foam blocks are held from the inside via screws (e.g. drywall screws).</a:t>
            </a:r>
          </a:p>
          <a:p>
            <a:r>
              <a:rPr lang="en-US" dirty="0" smtClean="0"/>
              <a:t>“Even” numbered blocks: square sides.</a:t>
            </a:r>
          </a:p>
          <a:p>
            <a:r>
              <a:rPr lang="en-US" dirty="0" smtClean="0"/>
              <a:t>“Odd” numbered blocks angled sides.</a:t>
            </a:r>
          </a:p>
          <a:p>
            <a:r>
              <a:rPr lang="en-US" dirty="0" smtClean="0"/>
              <a:t>Because of the asymmetry, there is a lip at every edge that will be removed.</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53075" y="0"/>
            <a:ext cx="6638925" cy="5859403"/>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5219395"/>
            <a:ext cx="2691994" cy="1638605"/>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74010" y="5204255"/>
            <a:ext cx="2607564" cy="1653745"/>
          </a:xfrm>
          <a:prstGeom prst="rect">
            <a:avLst/>
          </a:prstGeom>
        </p:spPr>
      </p:pic>
      <p:sp>
        <p:nvSpPr>
          <p:cNvPr id="7" name="Oval 6"/>
          <p:cNvSpPr/>
          <p:nvPr/>
        </p:nvSpPr>
        <p:spPr>
          <a:xfrm>
            <a:off x="2589581" y="5969203"/>
            <a:ext cx="351129" cy="5559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0" y="5967984"/>
            <a:ext cx="351129" cy="5559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562600" y="6057900"/>
            <a:ext cx="6526402" cy="646331"/>
          </a:xfrm>
          <a:prstGeom prst="rect">
            <a:avLst/>
          </a:prstGeom>
          <a:solidFill>
            <a:schemeClr val="accent4">
              <a:lumMod val="20000"/>
              <a:lumOff val="80000"/>
            </a:schemeClr>
          </a:solidFill>
        </p:spPr>
        <p:txBody>
          <a:bodyPr wrap="none" rtlCol="0">
            <a:spAutoFit/>
          </a:bodyPr>
          <a:lstStyle/>
          <a:p>
            <a:pPr algn="ctr"/>
            <a:r>
              <a:rPr lang="en-US" dirty="0" smtClean="0"/>
              <a:t>Reminder:  Basic concept is to turn (as in lathe) the </a:t>
            </a:r>
            <a:r>
              <a:rPr lang="en-US" dirty="0" err="1" smtClean="0"/>
              <a:t>rohacell</a:t>
            </a:r>
            <a:r>
              <a:rPr lang="en-US" dirty="0" smtClean="0"/>
              <a:t> </a:t>
            </a:r>
            <a:br>
              <a:rPr lang="en-US" dirty="0" smtClean="0"/>
            </a:br>
            <a:r>
              <a:rPr lang="en-US" dirty="0" smtClean="0"/>
              <a:t>foam into a precise cylinder to lay up the field cage walls.</a:t>
            </a:r>
            <a:endParaRPr lang="en-US" dirty="0"/>
          </a:p>
        </p:txBody>
      </p:sp>
      <p:sp>
        <p:nvSpPr>
          <p:cNvPr id="10" name="TextBox 9"/>
          <p:cNvSpPr txBox="1"/>
          <p:nvPr/>
        </p:nvSpPr>
        <p:spPr>
          <a:xfrm>
            <a:off x="5848350" y="85725"/>
            <a:ext cx="6040436" cy="646331"/>
          </a:xfrm>
          <a:prstGeom prst="rect">
            <a:avLst/>
          </a:prstGeom>
          <a:solidFill>
            <a:schemeClr val="accent4">
              <a:lumMod val="20000"/>
              <a:lumOff val="80000"/>
            </a:schemeClr>
          </a:solidFill>
        </p:spPr>
        <p:txBody>
          <a:bodyPr wrap="none" rtlCol="0">
            <a:spAutoFit/>
          </a:bodyPr>
          <a:lstStyle/>
          <a:p>
            <a:r>
              <a:rPr lang="en-US" dirty="0" smtClean="0"/>
              <a:t>Samples of 3 densities of foam in hand &amp; “</a:t>
            </a:r>
            <a:r>
              <a:rPr lang="en-US" dirty="0" err="1" smtClean="0"/>
              <a:t>butterboard</a:t>
            </a:r>
            <a:r>
              <a:rPr lang="en-US" dirty="0" smtClean="0"/>
              <a:t>” </a:t>
            </a:r>
          </a:p>
          <a:p>
            <a:r>
              <a:rPr lang="en-US" dirty="0" smtClean="0"/>
              <a:t>Currently favoring the highest density </a:t>
            </a:r>
            <a:r>
              <a:rPr lang="en-US" dirty="0" err="1" smtClean="0"/>
              <a:t>rohacell</a:t>
            </a:r>
            <a:endParaRPr lang="en-US" dirty="0"/>
          </a:p>
        </p:txBody>
      </p:sp>
    </p:spTree>
    <p:extLst>
      <p:ext uri="{BB962C8B-B14F-4D97-AF65-F5344CB8AC3E}">
        <p14:creationId xmlns:p14="http://schemas.microsoft.com/office/powerpoint/2010/main" val="8126305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 Twice Cut once…</a:t>
            </a:r>
            <a:endParaRPr lang="en-US" dirty="0"/>
          </a:p>
        </p:txBody>
      </p:sp>
      <p:sp>
        <p:nvSpPr>
          <p:cNvPr id="3" name="Content Placeholder 2"/>
          <p:cNvSpPr>
            <a:spLocks noGrp="1"/>
          </p:cNvSpPr>
          <p:nvPr>
            <p:ph idx="1"/>
          </p:nvPr>
        </p:nvSpPr>
        <p:spPr>
          <a:xfrm>
            <a:off x="140305" y="1151847"/>
            <a:ext cx="6584345" cy="4762724"/>
          </a:xfrm>
        </p:spPr>
        <p:txBody>
          <a:bodyPr>
            <a:normAutofit lnSpcReduction="10000"/>
          </a:bodyPr>
          <a:lstStyle/>
          <a:p>
            <a:r>
              <a:rPr lang="en-US" dirty="0"/>
              <a:t>W</a:t>
            </a:r>
            <a:r>
              <a:rPr lang="en-US" dirty="0" smtClean="0"/>
              <a:t>e’ve settled on an outer radius of the device:</a:t>
            </a:r>
          </a:p>
          <a:p>
            <a:pPr lvl="1"/>
            <a:r>
              <a:rPr lang="en-US" dirty="0" smtClean="0"/>
              <a:t>80cm minus 2 cm “stay clear” zone </a:t>
            </a:r>
            <a:r>
              <a:rPr lang="en-US" dirty="0" smtClean="0">
                <a:sym typeface="Wingdings" panose="05000000000000000000" pitchFamily="2" charset="2"/>
              </a:rPr>
              <a:t> 78 cm outer radius.</a:t>
            </a:r>
            <a:endParaRPr lang="en-US" dirty="0" smtClean="0"/>
          </a:p>
          <a:p>
            <a:endParaRPr lang="en-US" dirty="0" smtClean="0"/>
          </a:p>
          <a:p>
            <a:r>
              <a:rPr lang="en-US" dirty="0" smtClean="0"/>
              <a:t>QUESTION:  What is the exact thickness of the exterior shell?</a:t>
            </a:r>
          </a:p>
          <a:p>
            <a:pPr lvl="1"/>
            <a:r>
              <a:rPr lang="en-US" dirty="0"/>
              <a:t>Since the </a:t>
            </a:r>
            <a:r>
              <a:rPr lang="en-US" dirty="0" smtClean="0"/>
              <a:t>MANDREL RADIUS </a:t>
            </a:r>
            <a:r>
              <a:rPr lang="en-US" dirty="0"/>
              <a:t>is set to the INNER RADIUS size, we should </a:t>
            </a:r>
            <a:r>
              <a:rPr lang="en-US" dirty="0">
                <a:solidFill>
                  <a:srgbClr val="FF0000"/>
                </a:solidFill>
              </a:rPr>
              <a:t>calculate first </a:t>
            </a:r>
            <a:r>
              <a:rPr lang="en-US" dirty="0"/>
              <a:t>and </a:t>
            </a:r>
            <a:r>
              <a:rPr lang="en-US" dirty="0">
                <a:solidFill>
                  <a:srgbClr val="FF0000"/>
                </a:solidFill>
              </a:rPr>
              <a:t>then cut </a:t>
            </a:r>
            <a:r>
              <a:rPr lang="en-US" dirty="0" smtClean="0">
                <a:solidFill>
                  <a:srgbClr val="FF0000"/>
                </a:solidFill>
              </a:rPr>
              <a:t>metal</a:t>
            </a:r>
            <a:r>
              <a:rPr lang="en-US" dirty="0" smtClean="0"/>
              <a:t>.</a:t>
            </a:r>
            <a:endParaRPr lang="en-US" dirty="0"/>
          </a:p>
          <a:p>
            <a:pPr lvl="1"/>
            <a:r>
              <a:rPr lang="en-US" dirty="0" smtClean="0"/>
              <a:t>STAR field cage is 1cm (</a:t>
            </a:r>
            <a:r>
              <a:rPr lang="en-US" dirty="0" err="1" smtClean="0"/>
              <a:t>kapton-hexcell-kapton</a:t>
            </a:r>
            <a:r>
              <a:rPr lang="en-US" dirty="0" smtClean="0"/>
              <a:t>) and </a:t>
            </a:r>
            <a:br>
              <a:rPr lang="en-US" dirty="0" smtClean="0"/>
            </a:br>
            <a:r>
              <a:rPr lang="en-US" dirty="0" smtClean="0"/>
              <a:t>their gas enclosure is also 1cm (aluminum-</a:t>
            </a:r>
            <a:r>
              <a:rPr lang="en-US" dirty="0" err="1" smtClean="0"/>
              <a:t>aluminumhex</a:t>
            </a:r>
            <a:r>
              <a:rPr lang="en-US" dirty="0" smtClean="0"/>
              <a:t>-aluminum).</a:t>
            </a:r>
          </a:p>
          <a:p>
            <a:pPr lvl="1"/>
            <a:r>
              <a:rPr lang="en-US" dirty="0" smtClean="0"/>
              <a:t>Our current design specifies ½” honeycomb.</a:t>
            </a:r>
          </a:p>
          <a:p>
            <a:pPr lvl="2"/>
            <a:r>
              <a:rPr lang="en-US" dirty="0" smtClean="0"/>
              <a:t>Set by HV cable diameter… </a:t>
            </a:r>
            <a:r>
              <a:rPr lang="en-US" u="sng" dirty="0" smtClean="0"/>
              <a:t>should be</a:t>
            </a:r>
            <a:r>
              <a:rPr lang="en-US" dirty="0" smtClean="0"/>
              <a:t> driven by mechanical stability.</a:t>
            </a:r>
          </a:p>
          <a:p>
            <a:pPr lvl="2"/>
            <a:r>
              <a:rPr lang="en-US" dirty="0" smtClean="0"/>
              <a:t>Sturdier than STAR.</a:t>
            </a:r>
          </a:p>
          <a:p>
            <a:pPr lvl="2"/>
            <a:r>
              <a:rPr lang="en-US" dirty="0" smtClean="0"/>
              <a:t>Want to know more before cutting metal…</a:t>
            </a:r>
          </a:p>
        </p:txBody>
      </p:sp>
      <p:sp>
        <p:nvSpPr>
          <p:cNvPr id="4" name="TextBox 3"/>
          <p:cNvSpPr txBox="1"/>
          <p:nvPr/>
        </p:nvSpPr>
        <p:spPr>
          <a:xfrm>
            <a:off x="1138367" y="6180437"/>
            <a:ext cx="8135560" cy="369332"/>
          </a:xfrm>
          <a:prstGeom prst="rect">
            <a:avLst/>
          </a:prstGeom>
          <a:solidFill>
            <a:srgbClr val="FFFF00"/>
          </a:solidFill>
        </p:spPr>
        <p:txBody>
          <a:bodyPr wrap="none" rtlCol="0">
            <a:spAutoFit/>
          </a:bodyPr>
          <a:lstStyle/>
          <a:p>
            <a:r>
              <a:rPr lang="en-US" dirty="0" smtClean="0"/>
              <a:t>QUESTION:  How do you simulate Mechanics of Honeycomb materials in CAD?</a:t>
            </a:r>
            <a:endParaRPr lang="en-US" dirty="0"/>
          </a:p>
        </p:txBody>
      </p:sp>
      <p:pic>
        <p:nvPicPr>
          <p:cNvPr id="5" name="Picture 4"/>
          <p:cNvPicPr>
            <a:picLocks noChangeAspect="1"/>
          </p:cNvPicPr>
          <p:nvPr/>
        </p:nvPicPr>
        <p:blipFill>
          <a:blip r:embed="rId2"/>
          <a:stretch>
            <a:fillRect/>
          </a:stretch>
        </p:blipFill>
        <p:spPr>
          <a:xfrm>
            <a:off x="7100014" y="3648075"/>
            <a:ext cx="5091986" cy="2414587"/>
          </a:xfrm>
          <a:prstGeom prst="rect">
            <a:avLst/>
          </a:prstGeom>
          <a:ln>
            <a:solidFill>
              <a:schemeClr val="tx1"/>
            </a:solidFill>
          </a:ln>
        </p:spPr>
      </p:pic>
      <p:pic>
        <p:nvPicPr>
          <p:cNvPr id="6" name="Picture 5"/>
          <p:cNvPicPr>
            <a:picLocks noChangeAspect="1"/>
          </p:cNvPicPr>
          <p:nvPr/>
        </p:nvPicPr>
        <p:blipFill>
          <a:blip r:embed="rId3"/>
          <a:stretch>
            <a:fillRect/>
          </a:stretch>
        </p:blipFill>
        <p:spPr>
          <a:xfrm>
            <a:off x="7077074" y="1844774"/>
            <a:ext cx="5114925" cy="1793776"/>
          </a:xfrm>
          <a:prstGeom prst="rect">
            <a:avLst/>
          </a:prstGeom>
        </p:spPr>
      </p:pic>
      <p:sp>
        <p:nvSpPr>
          <p:cNvPr id="7" name="Oval 6"/>
          <p:cNvSpPr/>
          <p:nvPr/>
        </p:nvSpPr>
        <p:spPr>
          <a:xfrm>
            <a:off x="8867775" y="4105275"/>
            <a:ext cx="561975" cy="15525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4"/>
          <a:stretch>
            <a:fillRect/>
          </a:stretch>
        </p:blipFill>
        <p:spPr>
          <a:xfrm>
            <a:off x="8058150" y="933450"/>
            <a:ext cx="4133850" cy="933450"/>
          </a:xfrm>
          <a:prstGeom prst="rect">
            <a:avLst/>
          </a:prstGeom>
        </p:spPr>
      </p:pic>
      <p:sp>
        <p:nvSpPr>
          <p:cNvPr id="9" name="TextBox 8"/>
          <p:cNvSpPr txBox="1"/>
          <p:nvPr/>
        </p:nvSpPr>
        <p:spPr>
          <a:xfrm>
            <a:off x="8515350" y="5686425"/>
            <a:ext cx="878767" cy="369332"/>
          </a:xfrm>
          <a:prstGeom prst="rect">
            <a:avLst/>
          </a:prstGeom>
          <a:noFill/>
        </p:spPr>
        <p:txBody>
          <a:bodyPr wrap="none" rtlCol="0">
            <a:spAutoFit/>
          </a:bodyPr>
          <a:lstStyle/>
          <a:p>
            <a:r>
              <a:rPr lang="en-US" dirty="0" smtClean="0">
                <a:solidFill>
                  <a:srgbClr val="0070C0"/>
                </a:solidFill>
              </a:rPr>
              <a:t>0.440”</a:t>
            </a:r>
            <a:endParaRPr lang="en-US" dirty="0">
              <a:solidFill>
                <a:srgbClr val="0070C0"/>
              </a:solidFill>
            </a:endParaRPr>
          </a:p>
        </p:txBody>
      </p:sp>
    </p:spTree>
    <p:extLst>
      <p:ext uri="{BB962C8B-B14F-4D97-AF65-F5344CB8AC3E}">
        <p14:creationId xmlns:p14="http://schemas.microsoft.com/office/powerpoint/2010/main" val="3054829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Chat with the experts:</a:t>
            </a:r>
            <a:endParaRPr lang="en-US" dirty="0"/>
          </a:p>
        </p:txBody>
      </p:sp>
      <p:sp>
        <p:nvSpPr>
          <p:cNvPr id="3" name="Content Placeholder 2"/>
          <p:cNvSpPr>
            <a:spLocks noGrp="1"/>
          </p:cNvSpPr>
          <p:nvPr>
            <p:ph idx="1"/>
          </p:nvPr>
        </p:nvSpPr>
        <p:spPr>
          <a:xfrm>
            <a:off x="140305" y="1151847"/>
            <a:ext cx="9177866" cy="5525178"/>
          </a:xfrm>
        </p:spPr>
        <p:txBody>
          <a:bodyPr>
            <a:normAutofit/>
          </a:bodyPr>
          <a:lstStyle/>
          <a:p>
            <a:r>
              <a:rPr lang="en-US" dirty="0" smtClean="0"/>
              <a:t>Hemmick:</a:t>
            </a:r>
          </a:p>
          <a:p>
            <a:pPr lvl="1"/>
            <a:r>
              <a:rPr lang="en-US" dirty="0" smtClean="0"/>
              <a:t>Surely we don’t simulate the full details of the honeycomb in CAD…</a:t>
            </a:r>
          </a:p>
          <a:p>
            <a:pPr lvl="1"/>
            <a:r>
              <a:rPr lang="en-US" dirty="0" smtClean="0"/>
              <a:t>Do we go from isotropic to orthotropic material?</a:t>
            </a:r>
          </a:p>
          <a:p>
            <a:pPr lvl="1"/>
            <a:endParaRPr lang="en-US" dirty="0" smtClean="0"/>
          </a:p>
          <a:p>
            <a:r>
              <a:rPr lang="en-US" dirty="0" smtClean="0"/>
              <a:t>Don Lynch:</a:t>
            </a:r>
          </a:p>
          <a:p>
            <a:pPr lvl="1"/>
            <a:r>
              <a:rPr lang="en-US" dirty="0" smtClean="0"/>
              <a:t>Indeed, you cannot simulate the full honeycomb, you must work around it.</a:t>
            </a:r>
          </a:p>
          <a:p>
            <a:pPr lvl="1"/>
            <a:r>
              <a:rPr lang="en-US" dirty="0" smtClean="0"/>
              <a:t>Orthotropic is likely the right way to proceed.</a:t>
            </a:r>
          </a:p>
          <a:p>
            <a:pPr lvl="1"/>
            <a:endParaRPr lang="en-US" dirty="0" smtClean="0"/>
          </a:p>
          <a:p>
            <a:r>
              <a:rPr lang="en-US" dirty="0" smtClean="0"/>
              <a:t>Rich Ruggiero:</a:t>
            </a:r>
          </a:p>
          <a:p>
            <a:pPr lvl="1"/>
            <a:r>
              <a:rPr lang="en-US" dirty="0" smtClean="0"/>
              <a:t>Agreed, you should not input a full honeycomb, not only will the modeling fail to converge, but the file will take forever to render.</a:t>
            </a:r>
          </a:p>
          <a:p>
            <a:pPr lvl="1"/>
            <a:r>
              <a:rPr lang="en-US" dirty="0" smtClean="0"/>
              <a:t>I’ll forward your mail to Anatoli.</a:t>
            </a:r>
          </a:p>
          <a:p>
            <a:pPr lvl="1"/>
            <a:endParaRPr lang="en-US" dirty="0" smtClean="0"/>
          </a:p>
          <a:p>
            <a:r>
              <a:rPr lang="en-US" dirty="0" smtClean="0"/>
              <a:t>Anatoli Gordeev:</a:t>
            </a:r>
          </a:p>
          <a:p>
            <a:pPr lvl="1"/>
            <a:r>
              <a:rPr lang="en-US" dirty="0" smtClean="0"/>
              <a:t>In ATLAS (silicon) we measured the parameters that we input to CAD.</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5450" y="800100"/>
            <a:ext cx="865380" cy="709612"/>
          </a:xfrm>
          <a:prstGeom prst="rect">
            <a:avLst/>
          </a:prstGeom>
        </p:spPr>
      </p:pic>
      <p:pic>
        <p:nvPicPr>
          <p:cNvPr id="5" name="Picture 4"/>
          <p:cNvPicPr>
            <a:picLocks noChangeAspect="1"/>
          </p:cNvPicPr>
          <p:nvPr/>
        </p:nvPicPr>
        <p:blipFill rotWithShape="1">
          <a:blip r:embed="rId3"/>
          <a:srcRect l="58781" t="37987" r="26097" b="41559"/>
          <a:stretch/>
        </p:blipFill>
        <p:spPr>
          <a:xfrm>
            <a:off x="1781174" y="2265106"/>
            <a:ext cx="704851" cy="716220"/>
          </a:xfrm>
          <a:prstGeom prst="rect">
            <a:avLst/>
          </a:prstGeom>
        </p:spPr>
      </p:pic>
      <p:pic>
        <p:nvPicPr>
          <p:cNvPr id="6" name="Picture 5"/>
          <p:cNvPicPr>
            <a:picLocks noChangeAspect="1"/>
          </p:cNvPicPr>
          <p:nvPr/>
        </p:nvPicPr>
        <p:blipFill rotWithShape="1">
          <a:blip r:embed="rId4"/>
          <a:srcRect l="51818" t="15574" r="18727" b="42896"/>
          <a:stretch/>
        </p:blipFill>
        <p:spPr>
          <a:xfrm>
            <a:off x="2133600" y="3781425"/>
            <a:ext cx="771526" cy="723900"/>
          </a:xfrm>
          <a:prstGeom prst="rect">
            <a:avLst/>
          </a:prstGeom>
        </p:spPr>
      </p:pic>
      <p:pic>
        <p:nvPicPr>
          <p:cNvPr id="7" name="Picture 6"/>
          <p:cNvPicPr>
            <a:picLocks noChangeAspect="1"/>
          </p:cNvPicPr>
          <p:nvPr/>
        </p:nvPicPr>
        <p:blipFill rotWithShape="1">
          <a:blip r:embed="rId5"/>
          <a:srcRect l="27665" t="5399" r="60296" b="78638"/>
          <a:stretch/>
        </p:blipFill>
        <p:spPr>
          <a:xfrm>
            <a:off x="2495549" y="5632475"/>
            <a:ext cx="704851" cy="663551"/>
          </a:xfrm>
          <a:prstGeom prst="rect">
            <a:avLst/>
          </a:prstGeom>
        </p:spPr>
      </p:pic>
    </p:spTree>
    <p:extLst>
      <p:ext uri="{BB962C8B-B14F-4D97-AF65-F5344CB8AC3E}">
        <p14:creationId xmlns:p14="http://schemas.microsoft.com/office/powerpoint/2010/main" val="24497870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Surf the Web</a:t>
            </a:r>
            <a:endParaRPr lang="en-US" dirty="0"/>
          </a:p>
        </p:txBody>
      </p:sp>
      <p:sp>
        <p:nvSpPr>
          <p:cNvPr id="3" name="Content Placeholder 2"/>
          <p:cNvSpPr>
            <a:spLocks noGrp="1"/>
          </p:cNvSpPr>
          <p:nvPr>
            <p:ph idx="1"/>
          </p:nvPr>
        </p:nvSpPr>
        <p:spPr>
          <a:xfrm>
            <a:off x="82640" y="947352"/>
            <a:ext cx="3822095" cy="2108690"/>
          </a:xfrm>
        </p:spPr>
        <p:txBody>
          <a:bodyPr/>
          <a:lstStyle/>
          <a:p>
            <a:r>
              <a:rPr lang="en-US" dirty="0" smtClean="0"/>
              <a:t>Article from China:</a:t>
            </a:r>
          </a:p>
          <a:p>
            <a:pPr lvl="1"/>
            <a:r>
              <a:rPr lang="en-US" dirty="0" smtClean="0"/>
              <a:t>You can “measure” honeycomb properties by making a CAD of only 1-2cells.</a:t>
            </a:r>
          </a:p>
          <a:p>
            <a:pPr lvl="1"/>
            <a:r>
              <a:rPr lang="en-US" dirty="0" smtClean="0">
                <a:solidFill>
                  <a:srgbClr val="FF0000"/>
                </a:solidFill>
              </a:rPr>
              <a:t>Drat!</a:t>
            </a:r>
            <a:r>
              <a:rPr lang="en-US" dirty="0" smtClean="0"/>
              <a:t> </a:t>
            </a:r>
            <a:r>
              <a:rPr lang="en-US" dirty="0" err="1" smtClean="0"/>
              <a:t>AutoDesk</a:t>
            </a:r>
            <a:r>
              <a:rPr lang="en-US" dirty="0" smtClean="0"/>
              <a:t> Inventor throws warnings since the sides are still too thin.</a:t>
            </a:r>
          </a:p>
          <a:p>
            <a:endParaRPr lang="en-US" dirty="0" smtClean="0"/>
          </a:p>
          <a:p>
            <a:pPr lvl="1"/>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73635" y="934480"/>
            <a:ext cx="2110688" cy="1501921"/>
          </a:xfrm>
          <a:prstGeom prst="rect">
            <a:avLst/>
          </a:prstGeom>
        </p:spPr>
      </p:pic>
      <p:sp>
        <p:nvSpPr>
          <p:cNvPr id="5" name="TextBox 4"/>
          <p:cNvSpPr txBox="1"/>
          <p:nvPr/>
        </p:nvSpPr>
        <p:spPr>
          <a:xfrm>
            <a:off x="4588474" y="2627871"/>
            <a:ext cx="1526572" cy="369332"/>
          </a:xfrm>
          <a:prstGeom prst="rect">
            <a:avLst/>
          </a:prstGeom>
          <a:noFill/>
        </p:spPr>
        <p:txBody>
          <a:bodyPr wrap="none" rtlCol="0">
            <a:spAutoFit/>
          </a:bodyPr>
          <a:lstStyle/>
          <a:p>
            <a:r>
              <a:rPr lang="en-US" dirty="0" smtClean="0"/>
              <a:t>Two-cell CAD</a:t>
            </a:r>
            <a:endParaRPr lang="en-US"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48422" y="0"/>
            <a:ext cx="4578401" cy="3879893"/>
          </a:xfrm>
          <a:prstGeom prst="rect">
            <a:avLst/>
          </a:prstGeom>
        </p:spPr>
      </p:pic>
      <p:sp>
        <p:nvSpPr>
          <p:cNvPr id="7" name="Content Placeholder 2"/>
          <p:cNvSpPr txBox="1">
            <a:spLocks/>
          </p:cNvSpPr>
          <p:nvPr/>
        </p:nvSpPr>
        <p:spPr>
          <a:xfrm>
            <a:off x="7362825" y="3903191"/>
            <a:ext cx="4733925" cy="2773833"/>
          </a:xfrm>
          <a:prstGeom prst="rect">
            <a:avLst/>
          </a:prstGeom>
          <a:solidFill>
            <a:schemeClr val="bg1"/>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dirty="0" smtClean="0"/>
              <a:t>Article from a honeycomb manufacturer</a:t>
            </a:r>
          </a:p>
          <a:p>
            <a:r>
              <a:rPr lang="en-US" dirty="0" smtClean="0"/>
              <a:t>Analytical calculations of all the moduli.</a:t>
            </a:r>
          </a:p>
          <a:p>
            <a:pPr lvl="1"/>
            <a:r>
              <a:rPr lang="en-US" dirty="0" smtClean="0"/>
              <a:t>Option 1:</a:t>
            </a:r>
            <a:br>
              <a:rPr lang="en-US" dirty="0" smtClean="0"/>
            </a:br>
            <a:r>
              <a:rPr lang="en-US" dirty="0" smtClean="0"/>
              <a:t>Use analytical solution to determine input parameters to CAD orthotropic simulations.</a:t>
            </a:r>
          </a:p>
          <a:p>
            <a:pPr lvl="1"/>
            <a:r>
              <a:rPr lang="en-US" dirty="0" smtClean="0"/>
              <a:t>Option 2:</a:t>
            </a:r>
            <a:br>
              <a:rPr lang="en-US" dirty="0" smtClean="0"/>
            </a:br>
            <a:r>
              <a:rPr lang="en-US" dirty="0" smtClean="0"/>
              <a:t>Directly compare analytic result to known devices…</a:t>
            </a:r>
          </a:p>
        </p:txBody>
      </p:sp>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2375" y="3157483"/>
            <a:ext cx="3183950" cy="1649296"/>
          </a:xfrm>
          <a:prstGeom prst="rect">
            <a:avLst/>
          </a:prstGeom>
        </p:spPr>
      </p:pic>
      <p:pic>
        <p:nvPicPr>
          <p:cNvPr id="9" name="Picture 8"/>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603158" y="5090984"/>
            <a:ext cx="4291913" cy="1688757"/>
          </a:xfrm>
          <a:prstGeom prst="rect">
            <a:avLst/>
          </a:prstGeom>
        </p:spPr>
      </p:pic>
      <p:cxnSp>
        <p:nvCxnSpPr>
          <p:cNvPr id="11" name="Straight Arrow Connector 10"/>
          <p:cNvCxnSpPr>
            <a:stCxn id="9" idx="1"/>
          </p:cNvCxnSpPr>
          <p:nvPr/>
        </p:nvCxnSpPr>
        <p:spPr>
          <a:xfrm flipH="1" flipV="1">
            <a:off x="782595" y="4201297"/>
            <a:ext cx="1820563" cy="173406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76304" y="0"/>
            <a:ext cx="65901"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0195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555691" cy="754743"/>
          </a:xfrm>
        </p:spPr>
        <p:txBody>
          <a:bodyPr>
            <a:normAutofit fontScale="90000"/>
          </a:bodyPr>
          <a:lstStyle/>
          <a:p>
            <a:r>
              <a:rPr lang="en-US" dirty="0" smtClean="0"/>
              <a:t>We DID learn something important from “tiny sim”</a:t>
            </a:r>
            <a:endParaRPr lang="en-US" dirty="0"/>
          </a:p>
        </p:txBody>
      </p:sp>
      <p:sp>
        <p:nvSpPr>
          <p:cNvPr id="3" name="Content Placeholder 2"/>
          <p:cNvSpPr>
            <a:spLocks noGrp="1"/>
          </p:cNvSpPr>
          <p:nvPr>
            <p:ph idx="1"/>
          </p:nvPr>
        </p:nvSpPr>
        <p:spPr>
          <a:xfrm>
            <a:off x="321537" y="4514335"/>
            <a:ext cx="9177866" cy="1935892"/>
          </a:xfrm>
        </p:spPr>
        <p:txBody>
          <a:bodyPr/>
          <a:lstStyle/>
          <a:p>
            <a:r>
              <a:rPr lang="en-US" dirty="0" smtClean="0"/>
              <a:t>Even though the </a:t>
            </a:r>
            <a:r>
              <a:rPr lang="en-US" dirty="0" err="1" smtClean="0"/>
              <a:t>kapton</a:t>
            </a:r>
            <a:r>
              <a:rPr lang="en-US" dirty="0" smtClean="0"/>
              <a:t> layer is 1mm think and the FR4 is 0.010” (.254 mm) thick, the </a:t>
            </a:r>
            <a:r>
              <a:rPr lang="en-US" dirty="0" err="1" smtClean="0"/>
              <a:t>kaptop</a:t>
            </a:r>
            <a:r>
              <a:rPr lang="en-US" dirty="0" smtClean="0"/>
              <a:t> deflects much more under load.</a:t>
            </a:r>
          </a:p>
          <a:p>
            <a:r>
              <a:rPr lang="en-US" dirty="0" smtClean="0"/>
              <a:t>We can win in stiffness by layering in some FR4 to the interior electrode surface.</a:t>
            </a:r>
          </a:p>
          <a:p>
            <a:r>
              <a:rPr lang="en-US" dirty="0" smtClean="0"/>
              <a:t>This is likely why the ILC folks added a layer of glass cloth to their innermost electrode layer.</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9390" y="670610"/>
            <a:ext cx="4496432" cy="3519359"/>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28789" y="662630"/>
            <a:ext cx="5224206" cy="3512351"/>
          </a:xfrm>
          <a:prstGeom prst="rect">
            <a:avLst/>
          </a:prstGeom>
        </p:spPr>
      </p:pic>
      <p:sp>
        <p:nvSpPr>
          <p:cNvPr id="6" name="TextBox 5"/>
          <p:cNvSpPr txBox="1"/>
          <p:nvPr/>
        </p:nvSpPr>
        <p:spPr>
          <a:xfrm>
            <a:off x="6334125" y="762000"/>
            <a:ext cx="2688557" cy="646331"/>
          </a:xfrm>
          <a:prstGeom prst="rect">
            <a:avLst/>
          </a:prstGeom>
          <a:solidFill>
            <a:schemeClr val="accent2">
              <a:lumMod val="20000"/>
              <a:lumOff val="80000"/>
            </a:schemeClr>
          </a:solidFill>
        </p:spPr>
        <p:txBody>
          <a:bodyPr wrap="none" rtlCol="0">
            <a:spAutoFit/>
          </a:bodyPr>
          <a:lstStyle/>
          <a:p>
            <a:r>
              <a:rPr lang="en-US" dirty="0" smtClean="0"/>
              <a:t>Outer shell:  0.010” FR4</a:t>
            </a:r>
          </a:p>
          <a:p>
            <a:r>
              <a:rPr lang="en-US" dirty="0" smtClean="0"/>
              <a:t>Inner Shell:  1 mm HVPF</a:t>
            </a:r>
            <a:endParaRPr lang="en-US" dirty="0"/>
          </a:p>
        </p:txBody>
      </p:sp>
      <p:sp>
        <p:nvSpPr>
          <p:cNvPr id="7" name="TextBox 6"/>
          <p:cNvSpPr txBox="1"/>
          <p:nvPr/>
        </p:nvSpPr>
        <p:spPr>
          <a:xfrm>
            <a:off x="1009650" y="6391275"/>
            <a:ext cx="7867859" cy="369332"/>
          </a:xfrm>
          <a:prstGeom prst="rect">
            <a:avLst/>
          </a:prstGeom>
          <a:solidFill>
            <a:srgbClr val="FFFF00"/>
          </a:solidFill>
        </p:spPr>
        <p:txBody>
          <a:bodyPr wrap="none" rtlCol="0">
            <a:spAutoFit/>
          </a:bodyPr>
          <a:lstStyle/>
          <a:p>
            <a:r>
              <a:rPr lang="en-US" b="1" dirty="0" smtClean="0"/>
              <a:t>Klaus Dehmelt</a:t>
            </a:r>
            <a:r>
              <a:rPr lang="en-US" dirty="0" smtClean="0"/>
              <a:t>:  </a:t>
            </a:r>
            <a:r>
              <a:rPr lang="en-US" dirty="0" err="1" smtClean="0"/>
              <a:t>Mis</a:t>
            </a:r>
            <a:r>
              <a:rPr lang="en-US" dirty="0" smtClean="0"/>
              <a:t>-matched effective modulus can lead to de-lamination</a:t>
            </a:r>
            <a:endParaRPr lang="en-US" dirty="0"/>
          </a:p>
        </p:txBody>
      </p:sp>
    </p:spTree>
    <p:extLst>
      <p:ext uri="{BB962C8B-B14F-4D97-AF65-F5344CB8AC3E}">
        <p14:creationId xmlns:p14="http://schemas.microsoft.com/office/powerpoint/2010/main" val="17336295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Engineers remember, physicists forgot…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971930" y="799069"/>
                <a:ext cx="6322241" cy="6058931"/>
              </a:xfrm>
            </p:spPr>
            <p:txBody>
              <a:bodyPr>
                <a:normAutofit/>
              </a:bodyPr>
              <a:lstStyle/>
              <a:p>
                <a:r>
                  <a:rPr lang="en-US" dirty="0" smtClean="0"/>
                  <a:t>Stress results from inner shell getting longer and outer shell getting shorter under load:</a:t>
                </a:r>
                <a:br>
                  <a:rPr lang="en-US" dirty="0" smtClean="0"/>
                </a:br>
                <a14:m>
                  <m:oMath xmlns:m="http://schemas.openxmlformats.org/officeDocument/2006/math">
                    <m:f>
                      <m:fPr>
                        <m:ctrlPr>
                          <a:rPr lang="en-US" i="1" smtClean="0">
                            <a:latin typeface="Cambria Math" panose="02040503050406030204" pitchFamily="18" charset="0"/>
                          </a:rPr>
                        </m:ctrlPr>
                      </m:fPr>
                      <m:num>
                        <m:sSub>
                          <m:sSubPr>
                            <m:ctrlPr>
                              <a:rPr lang="en-US"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𝑠𝑡𝑟𝑒𝑠𝑠</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𝑒𝑑𝑔𝑒</m:t>
                            </m:r>
                          </m:sub>
                        </m:sSub>
                      </m:den>
                    </m:f>
                    <m:r>
                      <a:rPr lang="en-US" b="0" i="1" smtClean="0">
                        <a:latin typeface="Cambria Math" panose="02040503050406030204" pitchFamily="18" charset="0"/>
                      </a:rPr>
                      <m:t>=</m:t>
                    </m:r>
                    <m:r>
                      <a:rPr lang="en-US" b="0" i="1" smtClean="0">
                        <a:latin typeface="Cambria Math" panose="02040503050406030204" pitchFamily="18" charset="0"/>
                      </a:rPr>
                      <m:t>𝐸</m:t>
                    </m:r>
                    <m:f>
                      <m:fPr>
                        <m:ctrlPr>
                          <a:rPr lang="en-US" b="0" i="1" smtClean="0">
                            <a:latin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𝐿</m:t>
                        </m:r>
                      </m:num>
                      <m:den>
                        <m:r>
                          <a:rPr lang="en-US" b="0" i="1" smtClean="0">
                            <a:latin typeface="Cambria Math" panose="02040503050406030204" pitchFamily="18" charset="0"/>
                          </a:rPr>
                          <m:t>𝐿</m:t>
                        </m:r>
                      </m:den>
                    </m:f>
                  </m:oMath>
                </a14:m>
                <a:endParaRPr lang="en-US" dirty="0" smtClean="0"/>
              </a:p>
              <a:p>
                <a:r>
                  <a:rPr lang="en-US" dirty="0" smtClean="0"/>
                  <a:t>As long as we don’t exceed the elastic limit, then the work from the applied force equals the stress work:</a:t>
                </a:r>
                <a:br>
                  <a:rPr lang="en-US" dirty="0" smtClean="0"/>
                </a:b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𝑠𝑡𝑟𝑒𝑠𝑠</m:t>
                        </m:r>
                      </m:sub>
                    </m:sSub>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𝐿</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𝐹</m:t>
                        </m:r>
                      </m:e>
                      <m:sub>
                        <m:r>
                          <a:rPr lang="en-US" b="0" i="1" smtClean="0">
                            <a:latin typeface="Cambria Math" panose="02040503050406030204" pitchFamily="18" charset="0"/>
                            <a:ea typeface="Cambria Math" panose="02040503050406030204" pitchFamily="18" charset="0"/>
                          </a:rPr>
                          <m:t>𝑎𝑝𝑝𝑙𝑖𝑒𝑑</m:t>
                        </m:r>
                      </m:sub>
                    </m:sSub>
                    <m:r>
                      <a:rPr lang="en-US" b="0" i="1" smtClean="0">
                        <a:latin typeface="Cambria Math" panose="02040503050406030204" pitchFamily="18" charset="0"/>
                        <a:ea typeface="Cambria Math" panose="02040503050406030204" pitchFamily="18" charset="0"/>
                      </a:rPr>
                      <m:t>𝛿</m:t>
                    </m:r>
                  </m:oMath>
                </a14:m>
                <a:endParaRPr lang="en-US" dirty="0" smtClean="0"/>
              </a:p>
              <a:p>
                <a:r>
                  <a:rPr lang="en-US" dirty="0" smtClean="0"/>
                  <a:t>Up to a constant (depending upon load type):</a:t>
                </a:r>
                <a:br>
                  <a:rPr lang="en-US" dirty="0" smtClean="0"/>
                </a:br>
                <a14:m>
                  <m:oMath xmlns:m="http://schemas.openxmlformats.org/officeDocument/2006/math">
                    <m:r>
                      <m:rPr>
                        <m:sty m:val="p"/>
                      </m:rPr>
                      <a:rPr lang="el-GR" i="1" smtClean="0">
                        <a:latin typeface="Cambria Math" panose="02040503050406030204" pitchFamily="18" charset="0"/>
                        <a:ea typeface="Cambria Math" panose="02040503050406030204" pitchFamily="18" charset="0"/>
                      </a:rPr>
                      <m:t>Δ</m:t>
                    </m:r>
                    <m:r>
                      <a:rPr lang="en-US" b="0" i="1" smtClean="0">
                        <a:latin typeface="Cambria Math" panose="02040503050406030204" pitchFamily="18" charset="0"/>
                        <a:ea typeface="Cambria Math" panose="02040503050406030204" pitchFamily="18" charset="0"/>
                      </a:rPr>
                      <m:t>𝐿</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h</m:t>
                    </m:r>
                    <m:r>
                      <a:rPr lang="en-US" b="0" i="1" smtClean="0">
                        <a:latin typeface="Cambria Math" panose="02040503050406030204" pitchFamily="18" charset="0"/>
                        <a:ea typeface="Cambria Math" panose="02040503050406030204" pitchFamily="18" charset="0"/>
                      </a:rPr>
                      <m:t>𝜃</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𝛿</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𝐿</m:t>
                    </m:r>
                    <m:r>
                      <a:rPr lang="en-US" b="0" i="1" smtClean="0">
                        <a:latin typeface="Cambria Math" panose="02040503050406030204" pitchFamily="18" charset="0"/>
                        <a:ea typeface="Cambria Math" panose="02040503050406030204" pitchFamily="18" charset="0"/>
                      </a:rPr>
                      <m:t>𝜃</m:t>
                    </m:r>
                    <m:r>
                      <a:rPr lang="en-US" b="0" i="1" smtClean="0">
                        <a:latin typeface="Cambria Math" panose="02040503050406030204" pitchFamily="18" charset="0"/>
                        <a:ea typeface="Cambria Math" panose="02040503050406030204" pitchFamily="18" charset="0"/>
                      </a:rPr>
                      <m:t>;    </m:t>
                    </m:r>
                    <m:r>
                      <m:rPr>
                        <m:sty m:val="p"/>
                      </m:rPr>
                      <a:rPr lang="el-GR" b="0" i="1" smtClean="0">
                        <a:latin typeface="Cambria Math" panose="02040503050406030204" pitchFamily="18" charset="0"/>
                        <a:ea typeface="Cambria Math" panose="02040503050406030204" pitchFamily="18" charset="0"/>
                      </a:rPr>
                      <m:t>Δ</m:t>
                    </m:r>
                    <m:r>
                      <a:rPr lang="en-US" b="0" i="1" smtClean="0">
                        <a:latin typeface="Cambria Math" panose="02040503050406030204" pitchFamily="18" charset="0"/>
                        <a:ea typeface="Cambria Math" panose="02040503050406030204" pitchFamily="18" charset="0"/>
                      </a:rPr>
                      <m:t>𝐿</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h</m:t>
                        </m:r>
                      </m:num>
                      <m:den>
                        <m:r>
                          <a:rPr lang="en-US" b="0" i="1" smtClean="0">
                            <a:latin typeface="Cambria Math" panose="02040503050406030204" pitchFamily="18" charset="0"/>
                            <a:ea typeface="Cambria Math" panose="02040503050406030204" pitchFamily="18" charset="0"/>
                          </a:rPr>
                          <m:t>𝐿</m:t>
                        </m:r>
                      </m:den>
                    </m:f>
                    <m:r>
                      <a:rPr lang="en-US" b="0" i="1" smtClean="0">
                        <a:latin typeface="Cambria Math" panose="02040503050406030204" pitchFamily="18" charset="0"/>
                        <a:ea typeface="Cambria Math" panose="02040503050406030204" pitchFamily="18" charset="0"/>
                      </a:rPr>
                      <m:t>𝛿</m:t>
                    </m:r>
                  </m:oMath>
                </a14:m>
                <a:endParaRPr lang="en-US" b="0" dirty="0" smtClean="0">
                  <a:ea typeface="Cambria Math" panose="02040503050406030204" pitchFamily="18" charset="0"/>
                </a:endParaRPr>
              </a:p>
              <a:p>
                <a:r>
                  <a:rPr lang="en-US" dirty="0" smtClean="0"/>
                  <a:t>Combining Bullet 1&amp;2:</a:t>
                </a:r>
                <a:br>
                  <a:rPr lang="en-US" dirty="0" smtClean="0"/>
                </a:br>
                <a14:m>
                  <m:oMath xmlns:m="http://schemas.openxmlformats.org/officeDocument/2006/math">
                    <m:r>
                      <a:rPr lang="en-US" b="0" i="1" smtClean="0">
                        <a:latin typeface="Cambria Math" panose="02040503050406030204" pitchFamily="18" charset="0"/>
                      </a:rPr>
                      <m:t>𝐸𝑡𝑏</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m:rPr>
                                    <m:sty m:val="p"/>
                                  </m:rPr>
                                  <a:rPr lang="el-GR" b="0" i="1" smtClean="0">
                                    <a:latin typeface="Cambria Math" panose="02040503050406030204" pitchFamily="18" charset="0"/>
                                    <a:ea typeface="Cambria Math" panose="02040503050406030204" pitchFamily="18" charset="0"/>
                                  </a:rPr>
                                  <m:t>Δ</m:t>
                                </m:r>
                                <m:r>
                                  <a:rPr lang="en-US" b="0" i="1" smtClean="0">
                                    <a:latin typeface="Cambria Math" panose="02040503050406030204" pitchFamily="18" charset="0"/>
                                    <a:ea typeface="Cambria Math" panose="02040503050406030204" pitchFamily="18" charset="0"/>
                                  </a:rPr>
                                  <m:t>𝐿</m:t>
                                </m:r>
                              </m:e>
                            </m:d>
                          </m:e>
                          <m:sup>
                            <m:r>
                              <a:rPr lang="en-US" b="0" i="1" smtClean="0">
                                <a:latin typeface="Cambria Math" panose="02040503050406030204" pitchFamily="18" charset="0"/>
                              </a:rPr>
                              <m:t>2</m:t>
                            </m:r>
                          </m:sup>
                        </m:sSup>
                      </m:num>
                      <m:den>
                        <m:r>
                          <a:rPr lang="en-US" b="0" i="1" smtClean="0">
                            <a:latin typeface="Cambria Math" panose="02040503050406030204" pitchFamily="18" charset="0"/>
                          </a:rPr>
                          <m:t>𝐿</m:t>
                        </m:r>
                      </m:den>
                    </m:f>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r>
                          <a:rPr lang="en-US" b="0" i="1" smtClean="0">
                            <a:latin typeface="Cambria Math" panose="02040503050406030204" pitchFamily="18" charset="0"/>
                          </a:rPr>
                          <m:t> </m:t>
                        </m:r>
                        <m:r>
                          <a:rPr lang="en-US" b="0" i="1" smtClean="0">
                            <a:latin typeface="Cambria Math" panose="02040503050406030204" pitchFamily="18" charset="0"/>
                          </a:rPr>
                          <m:t>𝐹</m:t>
                        </m:r>
                      </m:e>
                      <m:sub>
                        <m:r>
                          <a:rPr lang="en-US" b="0" i="1" smtClean="0">
                            <a:latin typeface="Cambria Math" panose="02040503050406030204" pitchFamily="18" charset="0"/>
                          </a:rPr>
                          <m:t>𝑎𝑝𝑝𝑙𝑖𝑒𝑑</m:t>
                        </m:r>
                      </m:sub>
                    </m:sSub>
                    <m:r>
                      <a:rPr lang="en-US" b="0" i="1" smtClean="0">
                        <a:latin typeface="Cambria Math" panose="02040503050406030204" pitchFamily="18" charset="0"/>
                        <a:ea typeface="Cambria Math" panose="02040503050406030204" pitchFamily="18" charset="0"/>
                      </a:rPr>
                      <m:t>𝛿</m:t>
                    </m:r>
                  </m:oMath>
                </a14:m>
                <a:endParaRPr lang="en-US" dirty="0" smtClean="0"/>
              </a:p>
              <a:p>
                <a:r>
                  <a:rPr lang="en-US" dirty="0" smtClean="0"/>
                  <a:t>Plugging Bullet 3 into above:</a:t>
                </a:r>
                <a:br>
                  <a:rPr lang="en-US" dirty="0" smtClean="0"/>
                </a:br>
                <a14:m>
                  <m:oMath xmlns:m="http://schemas.openxmlformats.org/officeDocument/2006/math">
                    <m:r>
                      <a:rPr lang="en-US" b="0" i="1" smtClean="0">
                        <a:latin typeface="Cambria Math" panose="02040503050406030204" pitchFamily="18" charset="0"/>
                      </a:rPr>
                      <m:t>𝐸𝑡𝑏</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2</m:t>
                            </m:r>
                          </m:sup>
                        </m:sSup>
                        <m:sSup>
                          <m:sSupPr>
                            <m:ctrlPr>
                              <a:rPr lang="en-US" b="0" i="1" smtClean="0">
                                <a:latin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𝛿</m:t>
                            </m:r>
                          </m:e>
                          <m:sup>
                            <m:r>
                              <a:rPr lang="en-US" b="0" i="1" smtClean="0">
                                <a:latin typeface="Cambria Math" panose="02040503050406030204" pitchFamily="18" charset="0"/>
                              </a:rPr>
                              <m:t>2</m:t>
                            </m:r>
                          </m:sup>
                        </m:sSup>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𝐿</m:t>
                            </m:r>
                          </m:e>
                          <m:sup>
                            <m:r>
                              <a:rPr lang="en-US" b="0" i="1" smtClean="0">
                                <a:latin typeface="Cambria Math" panose="02040503050406030204" pitchFamily="18" charset="0"/>
                              </a:rPr>
                              <m:t>3</m:t>
                            </m:r>
                          </m:sup>
                        </m:sSup>
                      </m:den>
                    </m:f>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r>
                          <a:rPr lang="en-US" b="0" i="1" smtClean="0">
                            <a:latin typeface="Cambria Math" panose="02040503050406030204" pitchFamily="18" charset="0"/>
                          </a:rPr>
                          <m:t> </m:t>
                        </m:r>
                        <m:r>
                          <a:rPr lang="en-US" b="0" i="1" smtClean="0">
                            <a:latin typeface="Cambria Math" panose="02040503050406030204" pitchFamily="18" charset="0"/>
                          </a:rPr>
                          <m:t>𝐹</m:t>
                        </m:r>
                      </m:e>
                      <m:sub>
                        <m:r>
                          <a:rPr lang="en-US" b="0" i="1" smtClean="0">
                            <a:latin typeface="Cambria Math" panose="02040503050406030204" pitchFamily="18" charset="0"/>
                          </a:rPr>
                          <m:t>𝑎𝑝𝑝𝑙𝑖𝑒𝑑</m:t>
                        </m:r>
                      </m:sub>
                    </m:sSub>
                    <m:r>
                      <a:rPr lang="en-US" b="0" i="1" smtClean="0">
                        <a:latin typeface="Cambria Math" panose="02040503050406030204" pitchFamily="18" charset="0"/>
                        <a:ea typeface="Cambria Math" panose="02040503050406030204" pitchFamily="18" charset="0"/>
                      </a:rPr>
                      <m:t>𝛿</m:t>
                    </m:r>
                    <m:r>
                      <a:rPr lang="en-US" b="0" i="1" smtClean="0">
                        <a:latin typeface="Cambria Math" panose="02040503050406030204" pitchFamily="18" charset="0"/>
                        <a:ea typeface="Cambria Math" panose="02040503050406030204" pitchFamily="18" charset="0"/>
                      </a:rPr>
                      <m:t>;</m:t>
                    </m:r>
                  </m:oMath>
                </a14:m>
                <a:r>
                  <a:rPr lang="en-US" b="0" i="1" dirty="0" smtClean="0">
                    <a:latin typeface="Cambria Math" panose="02040503050406030204" pitchFamily="18" charset="0"/>
                    <a:ea typeface="Cambria Math" panose="02040503050406030204" pitchFamily="18" charset="0"/>
                  </a:rPr>
                  <a:t/>
                </a:r>
                <a:br>
                  <a:rPr lang="en-US" b="0" i="1" dirty="0" smtClean="0">
                    <a:latin typeface="Cambria Math" panose="02040503050406030204" pitchFamily="18" charset="0"/>
                    <a:ea typeface="Cambria Math" panose="02040503050406030204" pitchFamily="18" charset="0"/>
                  </a:rPr>
                </a:br>
                <a14:m>
                  <m:oMath xmlns:m="http://schemas.openxmlformats.org/officeDocument/2006/math">
                    <m:r>
                      <a:rPr lang="en-US" b="0" i="1" smtClean="0">
                        <a:latin typeface="Cambria Math" panose="02040503050406030204" pitchFamily="18" charset="0"/>
                        <a:ea typeface="Cambria Math" panose="02040503050406030204" pitchFamily="18" charset="0"/>
                      </a:rPr>
                      <m:t>𝛿</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𝐹</m:t>
                            </m:r>
                          </m:e>
                          <m:sub>
                            <m:r>
                              <a:rPr lang="en-US" b="0" i="1" smtClean="0">
                                <a:latin typeface="Cambria Math" panose="02040503050406030204" pitchFamily="18" charset="0"/>
                                <a:ea typeface="Cambria Math" panose="02040503050406030204" pitchFamily="18" charset="0"/>
                              </a:rPr>
                              <m:t>𝑎𝑝𝑝𝑙𝑖𝑒𝑑</m:t>
                            </m:r>
                          </m:sub>
                        </m:sSub>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𝐿</m:t>
                            </m:r>
                          </m:e>
                          <m:sup>
                            <m:r>
                              <a:rPr lang="en-US" b="0" i="1" smtClean="0">
                                <a:latin typeface="Cambria Math" panose="02040503050406030204" pitchFamily="18" charset="0"/>
                                <a:ea typeface="Cambria Math" panose="02040503050406030204" pitchFamily="18" charset="0"/>
                              </a:rPr>
                              <m:t>3</m:t>
                            </m:r>
                          </m:sup>
                        </m:sSup>
                      </m:num>
                      <m:den>
                        <m:r>
                          <a:rPr lang="en-US" b="0" i="1" smtClean="0">
                            <a:latin typeface="Cambria Math" panose="02040503050406030204" pitchFamily="18" charset="0"/>
                            <a:ea typeface="Cambria Math" panose="02040503050406030204" pitchFamily="18" charset="0"/>
                          </a:rPr>
                          <m:t>𝐸𝑡𝑏</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h</m:t>
                            </m:r>
                          </m:e>
                          <m:sup>
                            <m:r>
                              <a:rPr lang="en-US" b="0" i="1" smtClean="0">
                                <a:latin typeface="Cambria Math" panose="02040503050406030204" pitchFamily="18" charset="0"/>
                                <a:ea typeface="Cambria Math" panose="02040503050406030204" pitchFamily="18" charset="0"/>
                              </a:rPr>
                              <m:t>2</m:t>
                            </m:r>
                          </m:sup>
                        </m:sSup>
                      </m:den>
                    </m:f>
                  </m:oMath>
                </a14:m>
                <a:r>
                  <a:rPr lang="en-US" dirty="0" smtClean="0"/>
                  <a:t/>
                </a:r>
                <a:br>
                  <a:rPr lang="en-US" dirty="0" smtClean="0"/>
                </a:b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971930" y="799069"/>
                <a:ext cx="6322241" cy="6058931"/>
              </a:xfrm>
              <a:blipFill rotWithShape="0">
                <a:blip r:embed="rId2"/>
                <a:stretch>
                  <a:fillRect l="-289" t="-604"/>
                </a:stretch>
              </a:blipFill>
            </p:spPr>
            <p:txBody>
              <a:bodyPr/>
              <a:lstStyle/>
              <a:p>
                <a:r>
                  <a:rPr lang="en-US">
                    <a:noFill/>
                  </a:rPr>
                  <a:t> </a:t>
                </a:r>
              </a:p>
            </p:txBody>
          </p:sp>
        </mc:Fallback>
      </mc:AlternateContent>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97708" y="823783"/>
            <a:ext cx="3622587" cy="2586682"/>
          </a:xfrm>
          <a:prstGeom prst="rect">
            <a:avLst/>
          </a:prstGeom>
        </p:spPr>
      </p:pic>
      <p:sp>
        <p:nvSpPr>
          <p:cNvPr id="5" name="Arc 4"/>
          <p:cNvSpPr/>
          <p:nvPr/>
        </p:nvSpPr>
        <p:spPr>
          <a:xfrm>
            <a:off x="-1754660" y="3838833"/>
            <a:ext cx="4497860" cy="914400"/>
          </a:xfrm>
          <a:prstGeom prst="arc">
            <a:avLst>
              <a:gd name="adj1" fmla="val 16200000"/>
              <a:gd name="adj2" fmla="val 21143392"/>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Arc 5"/>
          <p:cNvSpPr/>
          <p:nvPr/>
        </p:nvSpPr>
        <p:spPr>
          <a:xfrm>
            <a:off x="-1742303" y="3982995"/>
            <a:ext cx="4497860" cy="914400"/>
          </a:xfrm>
          <a:prstGeom prst="arc">
            <a:avLst>
              <a:gd name="adj1" fmla="val 16200000"/>
              <a:gd name="adj2" fmla="val 2107167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p:cNvSpPr txBox="1"/>
          <p:nvPr/>
        </p:nvSpPr>
        <p:spPr>
          <a:xfrm>
            <a:off x="2817340" y="4349578"/>
            <a:ext cx="990977" cy="369332"/>
          </a:xfrm>
          <a:prstGeom prst="rect">
            <a:avLst/>
          </a:prstGeom>
          <a:noFill/>
        </p:spPr>
        <p:txBody>
          <a:bodyPr wrap="none" rtlCol="0">
            <a:spAutoFit/>
          </a:bodyPr>
          <a:lstStyle/>
          <a:p>
            <a:r>
              <a:rPr lang="en-US" dirty="0" err="1" smtClean="0"/>
              <a:t>A</a:t>
            </a:r>
            <a:r>
              <a:rPr lang="en-US" baseline="-25000" dirty="0" err="1" smtClean="0"/>
              <a:t>edge</a:t>
            </a:r>
            <a:r>
              <a:rPr lang="en-US" dirty="0" smtClean="0"/>
              <a:t>=</a:t>
            </a:r>
            <a:r>
              <a:rPr lang="en-US" dirty="0" err="1" smtClean="0"/>
              <a:t>bt</a:t>
            </a:r>
            <a:endParaRPr lang="en-US" dirty="0"/>
          </a:p>
        </p:txBody>
      </p:sp>
      <p:cxnSp>
        <p:nvCxnSpPr>
          <p:cNvPr id="9" name="Straight Arrow Connector 8"/>
          <p:cNvCxnSpPr>
            <a:stCxn id="7" idx="1"/>
          </p:cNvCxnSpPr>
          <p:nvPr/>
        </p:nvCxnSpPr>
        <p:spPr>
          <a:xfrm flipH="1" flipV="1">
            <a:off x="2438400" y="4069492"/>
            <a:ext cx="378940" cy="464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7" idx="1"/>
          </p:cNvCxnSpPr>
          <p:nvPr/>
        </p:nvCxnSpPr>
        <p:spPr>
          <a:xfrm flipH="1" flipV="1">
            <a:off x="2364259" y="4217773"/>
            <a:ext cx="453081" cy="3164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413686" y="3451654"/>
            <a:ext cx="0" cy="3542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639329" y="3361038"/>
            <a:ext cx="813043" cy="369332"/>
          </a:xfrm>
          <a:prstGeom prst="rect">
            <a:avLst/>
          </a:prstGeom>
          <a:noFill/>
        </p:spPr>
        <p:txBody>
          <a:bodyPr wrap="none" rtlCol="0">
            <a:spAutoFit/>
          </a:bodyPr>
          <a:lstStyle/>
          <a:p>
            <a:r>
              <a:rPr lang="en-US" dirty="0" err="1" smtClean="0"/>
              <a:t>F</a:t>
            </a:r>
            <a:r>
              <a:rPr lang="en-US" baseline="-25000" dirty="0" err="1" smtClean="0"/>
              <a:t>applied</a:t>
            </a:r>
            <a:endParaRPr lang="en-US" dirty="0"/>
          </a:p>
        </p:txBody>
      </p:sp>
      <p:cxnSp>
        <p:nvCxnSpPr>
          <p:cNvPr id="16" name="Straight Connector 15"/>
          <p:cNvCxnSpPr>
            <a:stCxn id="5" idx="0"/>
          </p:cNvCxnSpPr>
          <p:nvPr/>
        </p:nvCxnSpPr>
        <p:spPr>
          <a:xfrm flipV="1">
            <a:off x="494270" y="3830595"/>
            <a:ext cx="1960606" cy="8238"/>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9" name="Right Brace 18"/>
          <p:cNvSpPr/>
          <p:nvPr/>
        </p:nvSpPr>
        <p:spPr>
          <a:xfrm>
            <a:off x="2537254" y="3855308"/>
            <a:ext cx="115330" cy="172994"/>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TextBox 19"/>
          <p:cNvSpPr txBox="1"/>
          <p:nvPr/>
        </p:nvSpPr>
        <p:spPr>
          <a:xfrm>
            <a:off x="2627869" y="3781168"/>
            <a:ext cx="272832" cy="307777"/>
          </a:xfrm>
          <a:prstGeom prst="rect">
            <a:avLst/>
          </a:prstGeom>
          <a:noFill/>
        </p:spPr>
        <p:txBody>
          <a:bodyPr wrap="none" rtlCol="0">
            <a:spAutoFit/>
          </a:bodyPr>
          <a:lstStyle/>
          <a:p>
            <a:r>
              <a:rPr lang="en-US" sz="1400" dirty="0" smtClean="0">
                <a:latin typeface="Symbol" panose="05050102010706020507" pitchFamily="18" charset="2"/>
              </a:rPr>
              <a:t>d</a:t>
            </a:r>
            <a:endParaRPr lang="en-US" sz="1400" dirty="0">
              <a:latin typeface="Symbol" panose="05050102010706020507" pitchFamily="18" charset="2"/>
            </a:endParaRPr>
          </a:p>
        </p:txBody>
      </p:sp>
      <p:grpSp>
        <p:nvGrpSpPr>
          <p:cNvPr id="30" name="Group 29"/>
          <p:cNvGrpSpPr/>
          <p:nvPr/>
        </p:nvGrpSpPr>
        <p:grpSpPr>
          <a:xfrm>
            <a:off x="10485738" y="2199503"/>
            <a:ext cx="1515762" cy="4658497"/>
            <a:chOff x="10676238" y="2199503"/>
            <a:chExt cx="1515762" cy="4658497"/>
          </a:xfrm>
        </p:grpSpPr>
        <p:pic>
          <p:nvPicPr>
            <p:cNvPr id="21" name="Picture 2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677824" y="2555274"/>
              <a:ext cx="1514176" cy="4302726"/>
            </a:xfrm>
            <a:prstGeom prst="rect">
              <a:avLst/>
            </a:prstGeom>
          </p:spPr>
        </p:pic>
        <p:sp>
          <p:nvSpPr>
            <p:cNvPr id="22" name="TextBox 21"/>
            <p:cNvSpPr txBox="1"/>
            <p:nvPr/>
          </p:nvSpPr>
          <p:spPr>
            <a:xfrm>
              <a:off x="10676238" y="2199503"/>
              <a:ext cx="1515762" cy="369332"/>
            </a:xfrm>
            <a:prstGeom prst="rect">
              <a:avLst/>
            </a:prstGeom>
            <a:solidFill>
              <a:schemeClr val="bg1"/>
            </a:solidFill>
          </p:spPr>
          <p:txBody>
            <a:bodyPr wrap="square" rtlCol="0">
              <a:spAutoFit/>
            </a:bodyPr>
            <a:lstStyle/>
            <a:p>
              <a:pPr algn="ctr"/>
              <a:r>
                <a:rPr lang="en-US" dirty="0" smtClean="0"/>
                <a:t>Load Types</a:t>
              </a:r>
              <a:endParaRPr lang="en-US" dirty="0"/>
            </a:p>
          </p:txBody>
        </p:sp>
      </p:grpSp>
      <p:pic>
        <p:nvPicPr>
          <p:cNvPr id="23" name="Picture 22"/>
          <p:cNvPicPr>
            <a:picLocks noChangeAspect="1"/>
          </p:cNvPicPr>
          <p:nvPr/>
        </p:nvPicPr>
        <p:blipFill>
          <a:blip r:embed="rId5"/>
          <a:stretch>
            <a:fillRect/>
          </a:stretch>
        </p:blipFill>
        <p:spPr>
          <a:xfrm>
            <a:off x="565837" y="4785540"/>
            <a:ext cx="2154332" cy="799714"/>
          </a:xfrm>
          <a:prstGeom prst="rect">
            <a:avLst/>
          </a:prstGeom>
        </p:spPr>
      </p:pic>
      <p:pic>
        <p:nvPicPr>
          <p:cNvPr id="24" name="Picture 23"/>
          <p:cNvPicPr>
            <a:picLocks noChangeAspect="1"/>
          </p:cNvPicPr>
          <p:nvPr/>
        </p:nvPicPr>
        <p:blipFill>
          <a:blip r:embed="rId6"/>
          <a:stretch>
            <a:fillRect/>
          </a:stretch>
        </p:blipFill>
        <p:spPr>
          <a:xfrm>
            <a:off x="575489" y="5804844"/>
            <a:ext cx="2223893" cy="686571"/>
          </a:xfrm>
          <a:prstGeom prst="rect">
            <a:avLst/>
          </a:prstGeom>
        </p:spPr>
      </p:pic>
      <p:sp>
        <p:nvSpPr>
          <p:cNvPr id="25" name="TextBox 24"/>
          <p:cNvSpPr txBox="1"/>
          <p:nvPr/>
        </p:nvSpPr>
        <p:spPr>
          <a:xfrm>
            <a:off x="601362" y="5478162"/>
            <a:ext cx="607859" cy="276999"/>
          </a:xfrm>
          <a:prstGeom prst="rect">
            <a:avLst/>
          </a:prstGeom>
          <a:noFill/>
        </p:spPr>
        <p:txBody>
          <a:bodyPr wrap="none" rtlCol="0">
            <a:spAutoFit/>
          </a:bodyPr>
          <a:lstStyle/>
          <a:p>
            <a:r>
              <a:rPr lang="en-US" sz="1200" dirty="0" smtClean="0"/>
              <a:t>where</a:t>
            </a:r>
            <a:endParaRPr lang="en-US" sz="1200" dirty="0"/>
          </a:p>
        </p:txBody>
      </p:sp>
      <p:sp>
        <p:nvSpPr>
          <p:cNvPr id="26" name="Rectangle 25"/>
          <p:cNvSpPr/>
          <p:nvPr/>
        </p:nvSpPr>
        <p:spPr>
          <a:xfrm>
            <a:off x="477795" y="4843849"/>
            <a:ext cx="2323070" cy="1655805"/>
          </a:xfrm>
          <a:prstGeom prst="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5887222" y="5808963"/>
            <a:ext cx="1845276" cy="5931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0401301" y="523875"/>
            <a:ext cx="1695449" cy="1200329"/>
          </a:xfrm>
          <a:prstGeom prst="rect">
            <a:avLst/>
          </a:prstGeom>
          <a:solidFill>
            <a:schemeClr val="accent2">
              <a:lumMod val="20000"/>
              <a:lumOff val="80000"/>
            </a:schemeClr>
          </a:solidFill>
          <a:ln w="38100">
            <a:solidFill>
              <a:srgbClr val="FF0000"/>
            </a:solidFill>
          </a:ln>
        </p:spPr>
        <p:txBody>
          <a:bodyPr wrap="square" rtlCol="0">
            <a:spAutoFit/>
          </a:bodyPr>
          <a:lstStyle/>
          <a:p>
            <a:r>
              <a:rPr lang="en-US" dirty="0" smtClean="0"/>
              <a:t>k is unit-less parameter that varies with geometry</a:t>
            </a:r>
            <a:endParaRPr lang="en-US" dirty="0"/>
          </a:p>
        </p:txBody>
      </p:sp>
      <p:sp>
        <p:nvSpPr>
          <p:cNvPr id="10" name="Oval 9"/>
          <p:cNvSpPr/>
          <p:nvPr/>
        </p:nvSpPr>
        <p:spPr>
          <a:xfrm>
            <a:off x="6943725" y="2676525"/>
            <a:ext cx="276225" cy="285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Elbow Connector 14"/>
          <p:cNvCxnSpPr>
            <a:stCxn id="8" idx="1"/>
          </p:cNvCxnSpPr>
          <p:nvPr/>
        </p:nvCxnSpPr>
        <p:spPr>
          <a:xfrm rot="10800000" flipV="1">
            <a:off x="7134227" y="1124039"/>
            <a:ext cx="3267074" cy="1914437"/>
          </a:xfrm>
          <a:prstGeom prst="bentConnector3">
            <a:avLst>
              <a:gd name="adj1" fmla="val 8309"/>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8" idx="2"/>
            <a:endCxn id="22" idx="0"/>
          </p:cNvCxnSpPr>
          <p:nvPr/>
        </p:nvCxnSpPr>
        <p:spPr>
          <a:xfrm flipH="1">
            <a:off x="11243619" y="1724204"/>
            <a:ext cx="5407" cy="47529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3681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715501" cy="754743"/>
          </a:xfrm>
        </p:spPr>
        <p:txBody>
          <a:bodyPr>
            <a:normAutofit fontScale="90000"/>
          </a:bodyPr>
          <a:lstStyle/>
          <a:p>
            <a:r>
              <a:rPr lang="en-US" dirty="0" smtClean="0"/>
              <a:t>Option 1:  </a:t>
            </a:r>
            <a:r>
              <a:rPr lang="en-US" dirty="0" err="1" smtClean="0"/>
              <a:t>AutoDesk</a:t>
            </a:r>
            <a:r>
              <a:rPr lang="en-US" dirty="0" smtClean="0"/>
              <a:t> Inventor not up to the task…</a:t>
            </a:r>
            <a:endParaRPr lang="en-US" dirty="0"/>
          </a:p>
        </p:txBody>
      </p:sp>
      <p:sp>
        <p:nvSpPr>
          <p:cNvPr id="3" name="Content Placeholder 2"/>
          <p:cNvSpPr>
            <a:spLocks noGrp="1"/>
          </p:cNvSpPr>
          <p:nvPr>
            <p:ph idx="1"/>
          </p:nvPr>
        </p:nvSpPr>
        <p:spPr>
          <a:xfrm>
            <a:off x="83927" y="2117124"/>
            <a:ext cx="7010138" cy="2759676"/>
          </a:xfrm>
        </p:spPr>
        <p:txBody>
          <a:bodyPr/>
          <a:lstStyle/>
          <a:p>
            <a:r>
              <a:rPr lang="en-US" dirty="0" smtClean="0"/>
              <a:t>Inventor does indeed have the ability to ENTER the parameters for both isotropic and orthotropic materials.</a:t>
            </a:r>
          </a:p>
          <a:p>
            <a:r>
              <a:rPr lang="en-US" dirty="0" smtClean="0"/>
              <a:t>However, we decided to test this:</a:t>
            </a:r>
          </a:p>
          <a:p>
            <a:pPr lvl="1"/>
            <a:r>
              <a:rPr lang="en-US" dirty="0" smtClean="0"/>
              <a:t>No matter what parameters we put into the materials, we find that the isotropic parameters are used in the calculation.</a:t>
            </a:r>
          </a:p>
          <a:p>
            <a:pPr lvl="1"/>
            <a:r>
              <a:rPr lang="en-US" dirty="0" smtClean="0"/>
              <a:t>Verified by web search…</a:t>
            </a:r>
          </a:p>
          <a:p>
            <a:r>
              <a:rPr lang="en-US" dirty="0" smtClean="0"/>
              <a:t>Furthermore, default meshing parameters unhappy with the aspect ratio of our field cage even for isotropic!</a:t>
            </a:r>
          </a:p>
        </p:txBody>
      </p:sp>
      <p:pic>
        <p:nvPicPr>
          <p:cNvPr id="4" name="Picture 3"/>
          <p:cNvPicPr>
            <a:picLocks noChangeAspect="1"/>
          </p:cNvPicPr>
          <p:nvPr/>
        </p:nvPicPr>
        <p:blipFill>
          <a:blip r:embed="rId2"/>
          <a:stretch>
            <a:fillRect/>
          </a:stretch>
        </p:blipFill>
        <p:spPr>
          <a:xfrm>
            <a:off x="1874236" y="587461"/>
            <a:ext cx="4943475" cy="1466850"/>
          </a:xfrm>
          <a:prstGeom prst="rect">
            <a:avLst/>
          </a:prstGeom>
        </p:spPr>
      </p:pic>
      <p:pic>
        <p:nvPicPr>
          <p:cNvPr id="5" name="Picture 4"/>
          <p:cNvPicPr>
            <a:picLocks noChangeAspect="1"/>
          </p:cNvPicPr>
          <p:nvPr/>
        </p:nvPicPr>
        <p:blipFill>
          <a:blip r:embed="rId3"/>
          <a:stretch>
            <a:fillRect/>
          </a:stretch>
        </p:blipFill>
        <p:spPr>
          <a:xfrm>
            <a:off x="7011945" y="584372"/>
            <a:ext cx="4953000" cy="2628900"/>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46215" y="3252144"/>
            <a:ext cx="4904454" cy="1919802"/>
          </a:xfrm>
          <a:prstGeom prst="rect">
            <a:avLst/>
          </a:prstGeom>
          <a:ln w="28575">
            <a:solidFill>
              <a:srgbClr val="FF0000"/>
            </a:solidFill>
          </a:ln>
        </p:spPr>
      </p:pic>
      <p:cxnSp>
        <p:nvCxnSpPr>
          <p:cNvPr id="9" name="Straight Arrow Connector 8"/>
          <p:cNvCxnSpPr/>
          <p:nvPr/>
        </p:nvCxnSpPr>
        <p:spPr>
          <a:xfrm>
            <a:off x="3518844" y="3954162"/>
            <a:ext cx="349284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5">
            <a:clrChange>
              <a:clrFrom>
                <a:srgbClr val="FFFFFF"/>
              </a:clrFrom>
              <a:clrTo>
                <a:srgbClr val="FFFFFF">
                  <a:alpha val="0"/>
                </a:srgbClr>
              </a:clrTo>
            </a:clrChange>
          </a:blip>
          <a:stretch>
            <a:fillRect/>
          </a:stretch>
        </p:blipFill>
        <p:spPr>
          <a:xfrm>
            <a:off x="9296399" y="0"/>
            <a:ext cx="514350" cy="514350"/>
          </a:xfrm>
          <a:prstGeom prst="rect">
            <a:avLst/>
          </a:prstGeom>
        </p:spPr>
      </p:pic>
      <p:pic>
        <p:nvPicPr>
          <p:cNvPr id="8" name="Picture 7"/>
          <p:cNvPicPr>
            <a:picLocks noChangeAspect="1"/>
          </p:cNvPicPr>
          <p:nvPr/>
        </p:nvPicPr>
        <p:blipFill>
          <a:blip r:embed="rId6"/>
          <a:stretch>
            <a:fillRect/>
          </a:stretch>
        </p:blipFill>
        <p:spPr>
          <a:xfrm>
            <a:off x="6019800" y="4867276"/>
            <a:ext cx="2623984" cy="1905000"/>
          </a:xfrm>
          <a:prstGeom prst="rect">
            <a:avLst/>
          </a:prstGeom>
          <a:ln w="57150">
            <a:solidFill>
              <a:srgbClr val="92D050"/>
            </a:solidFill>
          </a:ln>
        </p:spPr>
      </p:pic>
      <p:pic>
        <p:nvPicPr>
          <p:cNvPr id="10" name="Picture 9"/>
          <p:cNvPicPr>
            <a:picLocks noChangeAspect="1"/>
          </p:cNvPicPr>
          <p:nvPr/>
        </p:nvPicPr>
        <p:blipFill>
          <a:blip r:embed="rId7"/>
          <a:stretch>
            <a:fillRect/>
          </a:stretch>
        </p:blipFill>
        <p:spPr>
          <a:xfrm>
            <a:off x="66675" y="4895850"/>
            <a:ext cx="2322032" cy="1895475"/>
          </a:xfrm>
          <a:prstGeom prst="rect">
            <a:avLst/>
          </a:prstGeom>
          <a:ln w="57150">
            <a:solidFill>
              <a:srgbClr val="FF0000"/>
            </a:solidFill>
          </a:ln>
        </p:spPr>
      </p:pic>
      <p:sp>
        <p:nvSpPr>
          <p:cNvPr id="11" name="TextBox 10"/>
          <p:cNvSpPr txBox="1"/>
          <p:nvPr/>
        </p:nvSpPr>
        <p:spPr>
          <a:xfrm>
            <a:off x="2447925" y="5343346"/>
            <a:ext cx="2940228" cy="1477328"/>
          </a:xfrm>
          <a:prstGeom prst="rect">
            <a:avLst/>
          </a:prstGeom>
          <a:noFill/>
          <a:ln w="57150">
            <a:solidFill>
              <a:srgbClr val="FF0000"/>
            </a:solidFill>
          </a:ln>
        </p:spPr>
        <p:txBody>
          <a:bodyPr wrap="none" rtlCol="0">
            <a:spAutoFit/>
          </a:bodyPr>
          <a:lstStyle/>
          <a:p>
            <a:r>
              <a:rPr lang="en-US" dirty="0"/>
              <a:t>A</a:t>
            </a:r>
            <a:r>
              <a:rPr lang="en-US" dirty="0" smtClean="0"/>
              <a:t>l cylinder</a:t>
            </a:r>
          </a:p>
          <a:p>
            <a:r>
              <a:rPr lang="en-US" dirty="0" smtClean="0"/>
              <a:t>Real Dimensions</a:t>
            </a:r>
          </a:p>
          <a:p>
            <a:r>
              <a:rPr lang="en-US" dirty="0" smtClean="0"/>
              <a:t>Interior Pressure Sim</a:t>
            </a:r>
          </a:p>
          <a:p>
            <a:r>
              <a:rPr lang="en-US" dirty="0" smtClean="0">
                <a:solidFill>
                  <a:srgbClr val="FF0000"/>
                </a:solidFill>
              </a:rPr>
              <a:t>Inventor throws warning</a:t>
            </a:r>
          </a:p>
          <a:p>
            <a:r>
              <a:rPr lang="en-US" dirty="0" smtClean="0">
                <a:solidFill>
                  <a:srgbClr val="FF0000"/>
                </a:solidFill>
              </a:rPr>
              <a:t>Displacement non-physica</a:t>
            </a:r>
            <a:r>
              <a:rPr lang="en-US" dirty="0">
                <a:solidFill>
                  <a:srgbClr val="FF0000"/>
                </a:solidFill>
              </a:rPr>
              <a:t>l</a:t>
            </a:r>
          </a:p>
        </p:txBody>
      </p:sp>
      <p:sp>
        <p:nvSpPr>
          <p:cNvPr id="12" name="TextBox 11"/>
          <p:cNvSpPr txBox="1"/>
          <p:nvPr/>
        </p:nvSpPr>
        <p:spPr>
          <a:xfrm>
            <a:off x="8696325" y="5600521"/>
            <a:ext cx="2478564" cy="1200329"/>
          </a:xfrm>
          <a:prstGeom prst="rect">
            <a:avLst/>
          </a:prstGeom>
          <a:solidFill>
            <a:schemeClr val="bg1"/>
          </a:solidFill>
          <a:ln w="57150">
            <a:solidFill>
              <a:srgbClr val="92D050"/>
            </a:solidFill>
          </a:ln>
        </p:spPr>
        <p:txBody>
          <a:bodyPr wrap="none" rtlCol="0">
            <a:spAutoFit/>
          </a:bodyPr>
          <a:lstStyle/>
          <a:p>
            <a:r>
              <a:rPr lang="en-US" dirty="0" smtClean="0"/>
              <a:t>Chubby Al cylinder</a:t>
            </a:r>
          </a:p>
          <a:p>
            <a:r>
              <a:rPr lang="en-US" dirty="0" smtClean="0"/>
              <a:t>Interior Pressure Sim</a:t>
            </a:r>
          </a:p>
          <a:p>
            <a:r>
              <a:rPr lang="en-US" dirty="0" smtClean="0">
                <a:solidFill>
                  <a:srgbClr val="92D050"/>
                </a:solidFill>
              </a:rPr>
              <a:t>No warnings</a:t>
            </a:r>
          </a:p>
          <a:p>
            <a:r>
              <a:rPr lang="en-US" dirty="0" smtClean="0">
                <a:solidFill>
                  <a:srgbClr val="92D050"/>
                </a:solidFill>
              </a:rPr>
              <a:t>Displacement physical</a:t>
            </a:r>
            <a:endParaRPr lang="en-US" dirty="0">
              <a:solidFill>
                <a:srgbClr val="92D050"/>
              </a:solidFill>
            </a:endParaRPr>
          </a:p>
        </p:txBody>
      </p:sp>
    </p:spTree>
    <p:extLst>
      <p:ext uri="{BB962C8B-B14F-4D97-AF65-F5344CB8AC3E}">
        <p14:creationId xmlns:p14="http://schemas.microsoft.com/office/powerpoint/2010/main" val="14989712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Option 2:  Analytical comparison to STAR/ILC</a:t>
            </a:r>
            <a:endParaRPr lang="en-US" dirty="0"/>
          </a:p>
        </p:txBody>
      </p:sp>
      <p:pic>
        <p:nvPicPr>
          <p:cNvPr id="4" name="Picture 3"/>
          <p:cNvPicPr>
            <a:picLocks noChangeAspect="1"/>
          </p:cNvPicPr>
          <p:nvPr/>
        </p:nvPicPr>
        <p:blipFill>
          <a:blip r:embed="rId2"/>
          <a:stretch>
            <a:fillRect/>
          </a:stretch>
        </p:blipFill>
        <p:spPr>
          <a:xfrm>
            <a:off x="72233" y="755411"/>
            <a:ext cx="3023392" cy="2154485"/>
          </a:xfrm>
          <a:prstGeom prst="rect">
            <a:avLst/>
          </a:prstGeom>
        </p:spPr>
      </p:pic>
      <mc:AlternateContent xmlns:mc="http://schemas.openxmlformats.org/markup-compatibility/2006" xmlns:a14="http://schemas.microsoft.com/office/drawing/2010/main">
        <mc:Choice Requires="a14">
          <p:sp>
            <p:nvSpPr>
              <p:cNvPr id="5" name="TextBox 4"/>
              <p:cNvSpPr txBox="1"/>
              <p:nvPr/>
            </p:nvSpPr>
            <p:spPr>
              <a:xfrm>
                <a:off x="4057650" y="3305175"/>
                <a:ext cx="2715808" cy="67204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𝛿</m:t>
                      </m:r>
                      <m:r>
                        <a:rPr lang="en-US" i="1" smtClean="0">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𝐹</m:t>
                              </m:r>
                            </m:e>
                            <m:sub>
                              <m:r>
                                <a:rPr lang="en-US" i="1">
                                  <a:latin typeface="Cambria Math" panose="02040503050406030204" pitchFamily="18" charset="0"/>
                                  <a:ea typeface="Cambria Math" panose="02040503050406030204" pitchFamily="18" charset="0"/>
                                </a:rPr>
                                <m:t>𝑎𝑝𝑝𝑙𝑖𝑒𝑑</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𝐿</m:t>
                              </m:r>
                            </m:e>
                            <m:sup>
                              <m:r>
                                <a:rPr lang="en-US" i="1">
                                  <a:latin typeface="Cambria Math" panose="02040503050406030204" pitchFamily="18" charset="0"/>
                                  <a:ea typeface="Cambria Math" panose="02040503050406030204" pitchFamily="18" charset="0"/>
                                </a:rPr>
                                <m:t>3</m:t>
                              </m:r>
                            </m:sup>
                          </m:sSup>
                        </m:num>
                        <m:den>
                          <m:r>
                            <a:rPr lang="en-US" i="1">
                              <a:latin typeface="Cambria Math" panose="02040503050406030204" pitchFamily="18" charset="0"/>
                              <a:ea typeface="Cambria Math" panose="02040503050406030204" pitchFamily="18" charset="0"/>
                            </a:rPr>
                            <m:t>𝐸𝑡𝑏</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h</m:t>
                              </m:r>
                            </m:e>
                            <m:sup>
                              <m:r>
                                <a:rPr lang="en-US" i="1">
                                  <a:latin typeface="Cambria Math" panose="02040503050406030204" pitchFamily="18" charset="0"/>
                                  <a:ea typeface="Cambria Math" panose="02040503050406030204" pitchFamily="18" charset="0"/>
                                </a:rPr>
                                <m:t>2</m:t>
                              </m:r>
                            </m:sup>
                          </m:sSup>
                        </m:den>
                      </m:f>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𝐿</m:t>
                              </m:r>
                            </m:e>
                            <m:sup>
                              <m:r>
                                <a:rPr lang="en-US" b="0" i="1" smtClean="0">
                                  <a:latin typeface="Cambria Math" panose="02040503050406030204" pitchFamily="18" charset="0"/>
                                  <a:ea typeface="Cambria Math" panose="02040503050406030204" pitchFamily="18" charset="0"/>
                                </a:rPr>
                                <m:t>3</m:t>
                              </m:r>
                            </m:sup>
                          </m:sSup>
                        </m:num>
                        <m:den>
                          <m:r>
                            <a:rPr lang="en-US" b="0" i="1" smtClean="0">
                              <a:latin typeface="Cambria Math" panose="02040503050406030204" pitchFamily="18" charset="0"/>
                              <a:ea typeface="Cambria Math" panose="02040503050406030204" pitchFamily="18" charset="0"/>
                            </a:rPr>
                            <m:t>𝐸𝑡</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h</m:t>
                              </m:r>
                            </m:e>
                            <m:sup>
                              <m:r>
                                <a:rPr lang="en-US" b="0" i="1" smtClean="0">
                                  <a:latin typeface="Cambria Math" panose="02040503050406030204" pitchFamily="18" charset="0"/>
                                  <a:ea typeface="Cambria Math" panose="02040503050406030204" pitchFamily="18" charset="0"/>
                                </a:rPr>
                                <m:t>2</m:t>
                              </m:r>
                            </m:sup>
                          </m:sSup>
                        </m:den>
                      </m:f>
                    </m:oMath>
                  </m:oMathPara>
                </a14:m>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4057650" y="3305175"/>
                <a:ext cx="2715808" cy="672043"/>
              </a:xfrm>
              <a:prstGeom prst="rect">
                <a:avLst/>
              </a:prstGeom>
              <a:blipFill rotWithShape="0">
                <a:blip r:embed="rId3"/>
                <a:stretch>
                  <a:fillRect/>
                </a:stretch>
              </a:blipFill>
            </p:spPr>
            <p:txBody>
              <a:bodyPr/>
              <a:lstStyle/>
              <a:p>
                <a:r>
                  <a:rPr lang="en-US">
                    <a:noFill/>
                  </a:rPr>
                  <a:t> </a:t>
                </a:r>
              </a:p>
            </p:txBody>
          </p:sp>
        </mc:Fallback>
      </mc:AlternateContent>
      <p:sp>
        <p:nvSpPr>
          <p:cNvPr id="6" name="TextBox 5"/>
          <p:cNvSpPr txBox="1"/>
          <p:nvPr/>
        </p:nvSpPr>
        <p:spPr>
          <a:xfrm>
            <a:off x="3467100" y="933450"/>
            <a:ext cx="5004896" cy="2308324"/>
          </a:xfrm>
          <a:prstGeom prst="rect">
            <a:avLst/>
          </a:prstGeom>
          <a:noFill/>
        </p:spPr>
        <p:txBody>
          <a:bodyPr wrap="none" rtlCol="0">
            <a:spAutoFit/>
          </a:bodyPr>
          <a:lstStyle/>
          <a:p>
            <a:r>
              <a:rPr lang="en-US" dirty="0" smtClean="0"/>
              <a:t>Analytically calculate a simple beam:</a:t>
            </a:r>
          </a:p>
          <a:p>
            <a:pPr marL="285750" indent="-285750">
              <a:buFont typeface="Arial" panose="020B0604020202020204" pitchFamily="34" charset="0"/>
              <a:buChar char="•"/>
            </a:pPr>
            <a:r>
              <a:rPr lang="en-US" dirty="0" smtClean="0"/>
              <a:t>Width = b</a:t>
            </a:r>
          </a:p>
          <a:p>
            <a:pPr marL="285750" indent="-285750">
              <a:buFont typeface="Arial" panose="020B0604020202020204" pitchFamily="34" charset="0"/>
              <a:buChar char="•"/>
            </a:pPr>
            <a:r>
              <a:rPr lang="en-US" dirty="0" smtClean="0"/>
              <a:t>L = &lt;from device&gt;</a:t>
            </a:r>
          </a:p>
          <a:p>
            <a:pPr marL="285750" indent="-285750">
              <a:buFont typeface="Arial" panose="020B0604020202020204" pitchFamily="34" charset="0"/>
              <a:buChar char="•"/>
            </a:pPr>
            <a:r>
              <a:rPr lang="en-US" dirty="0" smtClean="0"/>
              <a:t>Et = &lt;from device&gt;</a:t>
            </a:r>
          </a:p>
          <a:p>
            <a:pPr marL="285750" indent="-285750">
              <a:buFont typeface="Arial" panose="020B0604020202020204" pitchFamily="34" charset="0"/>
              <a:buChar char="•"/>
            </a:pPr>
            <a:r>
              <a:rPr lang="en-US" dirty="0" smtClean="0"/>
              <a:t>h = &lt;from device&gt;</a:t>
            </a:r>
          </a:p>
          <a:p>
            <a:r>
              <a:rPr lang="en-US" dirty="0" smtClean="0"/>
              <a:t>Two conditions:</a:t>
            </a:r>
          </a:p>
          <a:p>
            <a:pPr marL="285750" indent="-285750">
              <a:buFont typeface="Arial" panose="020B0604020202020204" pitchFamily="34" charset="0"/>
              <a:buChar char="•"/>
            </a:pPr>
            <a:r>
              <a:rPr lang="en-US" dirty="0" smtClean="0"/>
              <a:t>Under Pressure (all devices same </a:t>
            </a:r>
            <a:r>
              <a:rPr lang="en-US" dirty="0" err="1" smtClean="0"/>
              <a:t>F</a:t>
            </a:r>
            <a:r>
              <a:rPr lang="en-US" baseline="-25000" dirty="0" err="1" smtClean="0"/>
              <a:t>applied</a:t>
            </a:r>
            <a:r>
              <a:rPr lang="en-US" dirty="0" smtClean="0"/>
              <a:t>)</a:t>
            </a:r>
          </a:p>
          <a:p>
            <a:pPr marL="285750" indent="-285750">
              <a:buFont typeface="Arial" panose="020B0604020202020204" pitchFamily="34" charset="0"/>
              <a:buChar char="•"/>
            </a:pPr>
            <a:r>
              <a:rPr lang="en-US" dirty="0" smtClean="0"/>
              <a:t>Under gravity (scale using known materials)</a:t>
            </a:r>
            <a:endParaRPr lang="en-US" dirty="0"/>
          </a:p>
        </p:txBody>
      </p:sp>
      <mc:AlternateContent xmlns:mc="http://schemas.openxmlformats.org/markup-compatibility/2006" xmlns:a14="http://schemas.microsoft.com/office/drawing/2010/main">
        <mc:Choice Requires="a14">
          <p:sp>
            <p:nvSpPr>
              <p:cNvPr id="7" name="TextBox 6"/>
              <p:cNvSpPr txBox="1"/>
              <p:nvPr/>
            </p:nvSpPr>
            <p:spPr>
              <a:xfrm>
                <a:off x="4057650" y="3962400"/>
                <a:ext cx="3056414" cy="65517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𝛿</m:t>
                      </m:r>
                      <m:r>
                        <a:rPr lang="en-US" i="1" smtClean="0">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𝑘</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𝐹</m:t>
                              </m:r>
                            </m:e>
                            <m:sub>
                              <m:r>
                                <a:rPr lang="en-US" i="1">
                                  <a:latin typeface="Cambria Math" panose="02040503050406030204" pitchFamily="18" charset="0"/>
                                  <a:ea typeface="Cambria Math" panose="02040503050406030204" pitchFamily="18" charset="0"/>
                                </a:rPr>
                                <m:t>𝑎𝑝𝑝𝑙𝑖𝑒𝑑</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𝐿</m:t>
                              </m:r>
                            </m:e>
                            <m:sup>
                              <m:r>
                                <a:rPr lang="en-US" i="1">
                                  <a:latin typeface="Cambria Math" panose="02040503050406030204" pitchFamily="18" charset="0"/>
                                  <a:ea typeface="Cambria Math" panose="02040503050406030204" pitchFamily="18" charset="0"/>
                                </a:rPr>
                                <m:t>3</m:t>
                              </m:r>
                            </m:sup>
                          </m:sSup>
                        </m:num>
                        <m:den>
                          <m:r>
                            <a:rPr lang="en-US" i="1">
                              <a:latin typeface="Cambria Math" panose="02040503050406030204" pitchFamily="18" charset="0"/>
                              <a:ea typeface="Cambria Math" panose="02040503050406030204" pitchFamily="18" charset="0"/>
                            </a:rPr>
                            <m:t>𝐸𝑡𝑏</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h</m:t>
                              </m:r>
                            </m:e>
                            <m:sup>
                              <m:r>
                                <a:rPr lang="en-US" i="1">
                                  <a:latin typeface="Cambria Math" panose="02040503050406030204" pitchFamily="18" charset="0"/>
                                  <a:ea typeface="Cambria Math" panose="02040503050406030204" pitchFamily="18" charset="0"/>
                                </a:rPr>
                                <m:t>2</m:t>
                              </m:r>
                            </m:sup>
                          </m:sSup>
                        </m:den>
                      </m:f>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𝑚</m:t>
                              </m:r>
                            </m:e>
                            <m:sub>
                              <m:r>
                                <a:rPr lang="en-US" b="0" i="1" smtClean="0">
                                  <a:latin typeface="Cambria Math" panose="02040503050406030204" pitchFamily="18" charset="0"/>
                                  <a:ea typeface="Cambria Math" panose="02040503050406030204" pitchFamily="18" charset="0"/>
                                </a:rPr>
                                <m:t>𝑏𝑒𝑎𝑚</m:t>
                              </m:r>
                            </m:sub>
                          </m:sSub>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𝐿</m:t>
                              </m:r>
                            </m:e>
                            <m:sup>
                              <m:r>
                                <a:rPr lang="en-US" b="0" i="1" smtClean="0">
                                  <a:latin typeface="Cambria Math" panose="02040503050406030204" pitchFamily="18" charset="0"/>
                                  <a:ea typeface="Cambria Math" panose="02040503050406030204" pitchFamily="18" charset="0"/>
                                </a:rPr>
                                <m:t>3</m:t>
                              </m:r>
                            </m:sup>
                          </m:sSup>
                        </m:num>
                        <m:den>
                          <m:r>
                            <a:rPr lang="en-US" b="0" i="1" smtClean="0">
                              <a:latin typeface="Cambria Math" panose="02040503050406030204" pitchFamily="18" charset="0"/>
                              <a:ea typeface="Cambria Math" panose="02040503050406030204" pitchFamily="18" charset="0"/>
                            </a:rPr>
                            <m:t>𝐸𝑡</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h</m:t>
                              </m:r>
                            </m:e>
                            <m:sup>
                              <m:r>
                                <a:rPr lang="en-US" b="0" i="1" smtClean="0">
                                  <a:latin typeface="Cambria Math" panose="02040503050406030204" pitchFamily="18" charset="0"/>
                                  <a:ea typeface="Cambria Math" panose="02040503050406030204" pitchFamily="18" charset="0"/>
                                </a:rPr>
                                <m:t>2</m:t>
                              </m:r>
                            </m:sup>
                          </m:sSup>
                        </m:den>
                      </m:f>
                    </m:oMath>
                  </m:oMathPara>
                </a14:m>
                <a:endParaRPr lang="en-US" dirty="0"/>
              </a:p>
            </p:txBody>
          </p:sp>
        </mc:Choice>
        <mc:Fallback xmlns="">
          <p:sp>
            <p:nvSpPr>
              <p:cNvPr id="7" name="TextBox 6"/>
              <p:cNvSpPr txBox="1">
                <a:spLocks noRot="1" noChangeAspect="1" noMove="1" noResize="1" noEditPoints="1" noAdjustHandles="1" noChangeArrowheads="1" noChangeShapeType="1" noTextEdit="1"/>
              </p:cNvSpPr>
              <p:nvPr/>
            </p:nvSpPr>
            <p:spPr>
              <a:xfrm>
                <a:off x="4057650" y="3962400"/>
                <a:ext cx="3056414" cy="655179"/>
              </a:xfrm>
              <a:prstGeom prst="rect">
                <a:avLst/>
              </a:prstGeom>
              <a:blipFill rotWithShape="0">
                <a:blip r:embed="rId4"/>
                <a:stretch>
                  <a:fillRect/>
                </a:stretch>
              </a:blipFill>
            </p:spPr>
            <p:txBody>
              <a:bodyPr/>
              <a:lstStyle/>
              <a:p>
                <a:r>
                  <a:rPr lang="en-US">
                    <a:noFill/>
                  </a:rPr>
                  <a:t> </a:t>
                </a:r>
              </a:p>
            </p:txBody>
          </p:sp>
        </mc:Fallback>
      </mc:AlternateContent>
      <p:sp>
        <p:nvSpPr>
          <p:cNvPr id="8" name="Oval 7"/>
          <p:cNvSpPr/>
          <p:nvPr/>
        </p:nvSpPr>
        <p:spPr>
          <a:xfrm>
            <a:off x="6038850" y="3324225"/>
            <a:ext cx="666750" cy="73342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134225" y="3467100"/>
            <a:ext cx="4842992" cy="369332"/>
          </a:xfrm>
          <a:prstGeom prst="rect">
            <a:avLst/>
          </a:prstGeom>
          <a:noFill/>
        </p:spPr>
        <p:txBody>
          <a:bodyPr wrap="none" rtlCol="0">
            <a:spAutoFit/>
          </a:bodyPr>
          <a:lstStyle/>
          <a:p>
            <a:r>
              <a:rPr lang="en-US" dirty="0" smtClean="0"/>
              <a:t>Figure of merit for deflection under pressure</a:t>
            </a:r>
            <a:endParaRPr lang="en-US" dirty="0"/>
          </a:p>
        </p:txBody>
      </p:sp>
      <p:sp>
        <p:nvSpPr>
          <p:cNvPr id="10" name="TextBox 9"/>
          <p:cNvSpPr txBox="1"/>
          <p:nvPr/>
        </p:nvSpPr>
        <p:spPr>
          <a:xfrm>
            <a:off x="7191375" y="4105275"/>
            <a:ext cx="4681090" cy="369332"/>
          </a:xfrm>
          <a:prstGeom prst="rect">
            <a:avLst/>
          </a:prstGeom>
          <a:noFill/>
        </p:spPr>
        <p:txBody>
          <a:bodyPr wrap="none" rtlCol="0">
            <a:spAutoFit/>
          </a:bodyPr>
          <a:lstStyle/>
          <a:p>
            <a:r>
              <a:rPr lang="en-US" dirty="0" smtClean="0"/>
              <a:t>Figure of merit for deflection under gravity</a:t>
            </a:r>
            <a:endParaRPr lang="en-US" dirty="0"/>
          </a:p>
        </p:txBody>
      </p:sp>
      <p:sp>
        <p:nvSpPr>
          <p:cNvPr id="11" name="Oval 10"/>
          <p:cNvSpPr/>
          <p:nvPr/>
        </p:nvSpPr>
        <p:spPr>
          <a:xfrm>
            <a:off x="5943600" y="3962400"/>
            <a:ext cx="1257300" cy="73342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5"/>
          <a:stretch>
            <a:fillRect/>
          </a:stretch>
        </p:blipFill>
        <p:spPr>
          <a:xfrm>
            <a:off x="95250" y="3105149"/>
            <a:ext cx="3343275" cy="1609725"/>
          </a:xfrm>
          <a:prstGeom prst="rect">
            <a:avLst/>
          </a:prstGeom>
        </p:spPr>
      </p:pic>
      <p:pic>
        <p:nvPicPr>
          <p:cNvPr id="13" name="Picture 12"/>
          <p:cNvPicPr>
            <a:picLocks noChangeAspect="1"/>
          </p:cNvPicPr>
          <p:nvPr/>
        </p:nvPicPr>
        <p:blipFill>
          <a:blip r:embed="rId6"/>
          <a:stretch>
            <a:fillRect/>
          </a:stretch>
        </p:blipFill>
        <p:spPr>
          <a:xfrm>
            <a:off x="157162" y="4819650"/>
            <a:ext cx="3207661" cy="1885950"/>
          </a:xfrm>
          <a:prstGeom prst="rect">
            <a:avLst/>
          </a:prstGeom>
        </p:spPr>
      </p:pic>
      <p:pic>
        <p:nvPicPr>
          <p:cNvPr id="14" name="Picture 13"/>
          <p:cNvPicPr>
            <a:picLocks noChangeAspect="1"/>
          </p:cNvPicPr>
          <p:nvPr/>
        </p:nvPicPr>
        <p:blipFill>
          <a:blip r:embed="rId7"/>
          <a:stretch>
            <a:fillRect/>
          </a:stretch>
        </p:blipFill>
        <p:spPr>
          <a:xfrm>
            <a:off x="3800475" y="4866496"/>
            <a:ext cx="3305175" cy="1567641"/>
          </a:xfrm>
          <a:prstGeom prst="rect">
            <a:avLst/>
          </a:prstGeom>
        </p:spPr>
      </p:pic>
      <p:pic>
        <p:nvPicPr>
          <p:cNvPr id="16" name="Picture 15"/>
          <p:cNvPicPr>
            <a:picLocks noChangeAspect="1"/>
          </p:cNvPicPr>
          <p:nvPr/>
        </p:nvPicPr>
        <p:blipFill>
          <a:blip r:embed="rId8"/>
          <a:stretch>
            <a:fillRect/>
          </a:stretch>
        </p:blipFill>
        <p:spPr>
          <a:xfrm>
            <a:off x="7620000" y="4827990"/>
            <a:ext cx="2876550" cy="1910947"/>
          </a:xfrm>
          <a:prstGeom prst="rect">
            <a:avLst/>
          </a:prstGeom>
        </p:spPr>
      </p:pic>
      <p:sp>
        <p:nvSpPr>
          <p:cNvPr id="17" name="TextBox 16"/>
          <p:cNvSpPr txBox="1"/>
          <p:nvPr/>
        </p:nvSpPr>
        <p:spPr>
          <a:xfrm>
            <a:off x="8324850" y="1200150"/>
            <a:ext cx="3648076" cy="923330"/>
          </a:xfrm>
          <a:prstGeom prst="rect">
            <a:avLst/>
          </a:prstGeom>
          <a:solidFill>
            <a:srgbClr val="FFFF00"/>
          </a:solidFill>
        </p:spPr>
        <p:txBody>
          <a:bodyPr wrap="square" rtlCol="0">
            <a:spAutoFit/>
          </a:bodyPr>
          <a:lstStyle/>
          <a:p>
            <a:r>
              <a:rPr lang="en-US" b="1" dirty="0" smtClean="0"/>
              <a:t>NOTE:</a:t>
            </a:r>
            <a:r>
              <a:rPr lang="en-US" dirty="0" smtClean="0"/>
              <a:t>  ALICE publications give too little detail to allow this calculation to be done…</a:t>
            </a:r>
            <a:endParaRPr lang="en-US" dirty="0"/>
          </a:p>
        </p:txBody>
      </p:sp>
    </p:spTree>
    <p:extLst>
      <p:ext uri="{BB962C8B-B14F-4D97-AF65-F5344CB8AC3E}">
        <p14:creationId xmlns:p14="http://schemas.microsoft.com/office/powerpoint/2010/main" val="6401066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Figure of </a:t>
            </a:r>
            <a:r>
              <a:rPr lang="en-US" dirty="0"/>
              <a:t>M</a:t>
            </a:r>
            <a:r>
              <a:rPr lang="en-US" dirty="0" smtClean="0"/>
              <a:t>erit Comparisons:</a:t>
            </a:r>
            <a:endParaRPr lang="en-US" dirty="0"/>
          </a:p>
        </p:txBody>
      </p:sp>
      <p:sp>
        <p:nvSpPr>
          <p:cNvPr id="3" name="Content Placeholder 2"/>
          <p:cNvSpPr>
            <a:spLocks noGrp="1"/>
          </p:cNvSpPr>
          <p:nvPr>
            <p:ph idx="1"/>
          </p:nvPr>
        </p:nvSpPr>
        <p:spPr>
          <a:xfrm>
            <a:off x="168880" y="3943348"/>
            <a:ext cx="9177866" cy="2828927"/>
          </a:xfrm>
        </p:spPr>
        <p:txBody>
          <a:bodyPr>
            <a:normAutofit/>
          </a:bodyPr>
          <a:lstStyle/>
          <a:p>
            <a:r>
              <a:rPr lang="en-US" dirty="0" smtClean="0"/>
              <a:t>Since STAR field cage does not hold pressure this is an inappropriate comparison.</a:t>
            </a:r>
          </a:p>
          <a:p>
            <a:r>
              <a:rPr lang="en-US" dirty="0" smtClean="0"/>
              <a:t>By simple scaling laws, </a:t>
            </a:r>
            <a:r>
              <a:rPr lang="en-US" dirty="0" err="1" smtClean="0"/>
              <a:t>sPHENIX</a:t>
            </a:r>
            <a:r>
              <a:rPr lang="en-US" dirty="0" smtClean="0"/>
              <a:t> field cage deflection is significantly smaller under pressure and gravity than the larger TPCs.</a:t>
            </a:r>
          </a:p>
          <a:p>
            <a:r>
              <a:rPr lang="en-US" dirty="0" smtClean="0"/>
              <a:t>Therefore we conclude that the ½” specification for the honeycomb is correct:</a:t>
            </a:r>
          </a:p>
          <a:p>
            <a:pPr lvl="1"/>
            <a:r>
              <a:rPr lang="en-US" dirty="0" smtClean="0"/>
              <a:t>Pressure/Gravity sag is fine and would tolerate thinner honeycomb.</a:t>
            </a:r>
          </a:p>
          <a:p>
            <a:pPr lvl="1"/>
            <a:r>
              <a:rPr lang="en-US" dirty="0" smtClean="0"/>
              <a:t>Desire to bury HV cable inside a “slot” in the honeycomb likes current size.</a:t>
            </a:r>
          </a:p>
          <a:p>
            <a:r>
              <a:rPr lang="en-US" dirty="0" smtClean="0">
                <a:solidFill>
                  <a:srgbClr val="FF0000"/>
                </a:solidFill>
              </a:rPr>
              <a:t>Ready to proceed with the mandrel manufacture (“measured twice”).</a:t>
            </a:r>
            <a:endParaRPr lang="en-US" dirty="0">
              <a:solidFill>
                <a:srgbClr val="FF0000"/>
              </a:solidFill>
            </a:endParaRPr>
          </a:p>
        </p:txBody>
      </p:sp>
      <p:pic>
        <p:nvPicPr>
          <p:cNvPr id="4" name="Picture 3"/>
          <p:cNvPicPr>
            <a:picLocks noChangeAspect="1"/>
          </p:cNvPicPr>
          <p:nvPr/>
        </p:nvPicPr>
        <p:blipFill>
          <a:blip r:embed="rId2"/>
          <a:stretch>
            <a:fillRect/>
          </a:stretch>
        </p:blipFill>
        <p:spPr>
          <a:xfrm>
            <a:off x="133350" y="752475"/>
            <a:ext cx="11928177" cy="1285875"/>
          </a:xfrm>
          <a:prstGeom prst="rect">
            <a:avLst/>
          </a:prstGeom>
        </p:spPr>
      </p:pic>
      <p:pic>
        <p:nvPicPr>
          <p:cNvPr id="7" name="Picture 6"/>
          <p:cNvPicPr>
            <a:picLocks noChangeAspect="1"/>
          </p:cNvPicPr>
          <p:nvPr/>
        </p:nvPicPr>
        <p:blipFill>
          <a:blip r:embed="rId3"/>
          <a:stretch>
            <a:fillRect/>
          </a:stretch>
        </p:blipFill>
        <p:spPr>
          <a:xfrm>
            <a:off x="147637" y="2105025"/>
            <a:ext cx="8121599" cy="1847850"/>
          </a:xfrm>
          <a:prstGeom prst="rect">
            <a:avLst/>
          </a:prstGeom>
        </p:spPr>
      </p:pic>
    </p:spTree>
    <p:extLst>
      <p:ext uri="{BB962C8B-B14F-4D97-AF65-F5344CB8AC3E}">
        <p14:creationId xmlns:p14="http://schemas.microsoft.com/office/powerpoint/2010/main" val="25955131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Cap Design</a:t>
            </a:r>
            <a:endParaRPr lang="en-US" dirty="0"/>
          </a:p>
        </p:txBody>
      </p:sp>
      <p:sp>
        <p:nvSpPr>
          <p:cNvPr id="3" name="Content Placeholder 2"/>
          <p:cNvSpPr>
            <a:spLocks noGrp="1"/>
          </p:cNvSpPr>
          <p:nvPr>
            <p:ph idx="1"/>
          </p:nvPr>
        </p:nvSpPr>
        <p:spPr>
          <a:xfrm>
            <a:off x="111729" y="856572"/>
            <a:ext cx="8336945" cy="4762724"/>
          </a:xfrm>
        </p:spPr>
        <p:txBody>
          <a:bodyPr/>
          <a:lstStyle/>
          <a:p>
            <a:r>
              <a:rPr lang="en-US" dirty="0" smtClean="0"/>
              <a:t>The End Cap design requires significantly more work!</a:t>
            </a:r>
          </a:p>
          <a:p>
            <a:r>
              <a:rPr lang="en-US" dirty="0" smtClean="0"/>
              <a:t>This is the “interface” to the rest of </a:t>
            </a:r>
            <a:r>
              <a:rPr lang="en-US" dirty="0" err="1" smtClean="0"/>
              <a:t>sPHENIX</a:t>
            </a:r>
            <a:r>
              <a:rPr lang="en-US" dirty="0" smtClean="0"/>
              <a:t> and must be designed collaboratively with BNL engineering.</a:t>
            </a:r>
          </a:p>
          <a:p>
            <a:pPr lvl="1"/>
            <a:r>
              <a:rPr lang="en-US" dirty="0" smtClean="0"/>
              <a:t>Flatness critical for field shaping.</a:t>
            </a:r>
          </a:p>
          <a:p>
            <a:pPr lvl="1"/>
            <a:r>
              <a:rPr lang="en-US" dirty="0" smtClean="0"/>
              <a:t>Low deflection required.</a:t>
            </a:r>
          </a:p>
          <a:p>
            <a:r>
              <a:rPr lang="en-US" dirty="0" smtClean="0"/>
              <a:t>Nonetheless, we should spend some time on the conceptual foundation of what we want:</a:t>
            </a:r>
          </a:p>
          <a:p>
            <a:pPr lvl="1"/>
            <a:r>
              <a:rPr lang="en-US" dirty="0" smtClean="0"/>
              <a:t>STAR/ALICE = MASSIVE WHEELS.</a:t>
            </a:r>
          </a:p>
          <a:p>
            <a:pPr lvl="2"/>
            <a:r>
              <a:rPr lang="en-US" dirty="0" smtClean="0"/>
              <a:t>Followed by flux return (STAR) or muon measurement (ALICE).</a:t>
            </a:r>
          </a:p>
          <a:p>
            <a:pPr lvl="1"/>
            <a:r>
              <a:rPr lang="en-US" dirty="0" smtClean="0"/>
              <a:t>ILC follows the end caps with additional detector layers.</a:t>
            </a:r>
          </a:p>
          <a:p>
            <a:pPr lvl="2"/>
            <a:r>
              <a:rPr lang="en-US" dirty="0" smtClean="0"/>
              <a:t>Must be thin to make good measurements behind it.</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6092" y="81182"/>
            <a:ext cx="2876901" cy="3471644"/>
          </a:xfrm>
          <a:prstGeom prst="rect">
            <a:avLst/>
          </a:prstGeom>
        </p:spPr>
      </p:pic>
      <p:sp>
        <p:nvSpPr>
          <p:cNvPr id="4" name="TextBox 3"/>
          <p:cNvSpPr txBox="1"/>
          <p:nvPr/>
        </p:nvSpPr>
        <p:spPr>
          <a:xfrm>
            <a:off x="10934700" y="123825"/>
            <a:ext cx="1092735" cy="523220"/>
          </a:xfrm>
          <a:prstGeom prst="rect">
            <a:avLst/>
          </a:prstGeom>
          <a:solidFill>
            <a:schemeClr val="bg1"/>
          </a:solidFill>
        </p:spPr>
        <p:txBody>
          <a:bodyPr wrap="none" rtlCol="0">
            <a:spAutoFit/>
          </a:bodyPr>
          <a:lstStyle/>
          <a:p>
            <a:r>
              <a:rPr lang="en-US" sz="1400" dirty="0" smtClean="0"/>
              <a:t>R</a:t>
            </a:r>
            <a:r>
              <a:rPr lang="en-US" sz="1400" baseline="-25000" dirty="0" smtClean="0"/>
              <a:t>outer</a:t>
            </a:r>
            <a:r>
              <a:rPr lang="en-US" sz="1400" dirty="0" smtClean="0"/>
              <a:t>=77cm</a:t>
            </a:r>
          </a:p>
          <a:p>
            <a:r>
              <a:rPr lang="en-US" sz="1400" dirty="0" err="1" smtClean="0"/>
              <a:t>R</a:t>
            </a:r>
            <a:r>
              <a:rPr lang="en-US" sz="1400" baseline="-25000" dirty="0" err="1" smtClean="0"/>
              <a:t>inner</a:t>
            </a:r>
            <a:r>
              <a:rPr lang="en-US" sz="1400" dirty="0" smtClean="0"/>
              <a:t>=22cm</a:t>
            </a:r>
            <a:endParaRPr lang="en-US" sz="1400" dirty="0"/>
          </a:p>
        </p:txBody>
      </p:sp>
      <p:sp>
        <p:nvSpPr>
          <p:cNvPr id="6" name="TextBox 5"/>
          <p:cNvSpPr txBox="1"/>
          <p:nvPr/>
        </p:nvSpPr>
        <p:spPr>
          <a:xfrm>
            <a:off x="9210675" y="3200400"/>
            <a:ext cx="1882247" cy="307777"/>
          </a:xfrm>
          <a:prstGeom prst="rect">
            <a:avLst/>
          </a:prstGeom>
          <a:solidFill>
            <a:schemeClr val="bg1"/>
          </a:solidFill>
        </p:spPr>
        <p:txBody>
          <a:bodyPr wrap="none" rtlCol="0">
            <a:spAutoFit/>
          </a:bodyPr>
          <a:lstStyle/>
          <a:p>
            <a:r>
              <a:rPr lang="en-US" sz="1400" dirty="0" smtClean="0"/>
              <a:t>Detail-free drawing…</a:t>
            </a:r>
            <a:endParaRPr lang="en-US" sz="1400" dirty="0"/>
          </a:p>
        </p:txBody>
      </p:sp>
      <p:pic>
        <p:nvPicPr>
          <p:cNvPr id="7" name="Picture 6"/>
          <p:cNvPicPr>
            <a:picLocks noChangeAspect="1"/>
          </p:cNvPicPr>
          <p:nvPr/>
        </p:nvPicPr>
        <p:blipFill>
          <a:blip r:embed="rId3"/>
          <a:stretch>
            <a:fillRect/>
          </a:stretch>
        </p:blipFill>
        <p:spPr>
          <a:xfrm>
            <a:off x="7746930" y="3937317"/>
            <a:ext cx="4349820" cy="2825433"/>
          </a:xfrm>
          <a:prstGeom prst="rect">
            <a:avLst/>
          </a:prstGeom>
        </p:spPr>
      </p:pic>
      <p:pic>
        <p:nvPicPr>
          <p:cNvPr id="8" name="Picture 7"/>
          <p:cNvPicPr>
            <a:picLocks noChangeAspect="1"/>
          </p:cNvPicPr>
          <p:nvPr/>
        </p:nvPicPr>
        <p:blipFill rotWithShape="1">
          <a:blip r:embed="rId4"/>
          <a:srcRect b="24001"/>
          <a:stretch/>
        </p:blipFill>
        <p:spPr>
          <a:xfrm>
            <a:off x="3756814" y="4728251"/>
            <a:ext cx="3739361" cy="2129749"/>
          </a:xfrm>
          <a:prstGeom prst="rect">
            <a:avLst/>
          </a:prstGeom>
        </p:spPr>
      </p:pic>
      <p:sp>
        <p:nvSpPr>
          <p:cNvPr id="9" name="TextBox 8"/>
          <p:cNvSpPr txBox="1"/>
          <p:nvPr/>
        </p:nvSpPr>
        <p:spPr>
          <a:xfrm>
            <a:off x="4591050" y="5010150"/>
            <a:ext cx="763351" cy="369332"/>
          </a:xfrm>
          <a:prstGeom prst="rect">
            <a:avLst/>
          </a:prstGeom>
          <a:noFill/>
        </p:spPr>
        <p:txBody>
          <a:bodyPr wrap="none" rtlCol="0">
            <a:spAutoFit/>
          </a:bodyPr>
          <a:lstStyle/>
          <a:p>
            <a:r>
              <a:rPr lang="en-US" dirty="0" smtClean="0">
                <a:solidFill>
                  <a:srgbClr val="FFFF00"/>
                </a:solidFill>
              </a:rPr>
              <a:t>ALICE</a:t>
            </a:r>
            <a:endParaRPr lang="en-US" dirty="0">
              <a:solidFill>
                <a:srgbClr val="FFFF00"/>
              </a:solidFill>
            </a:endParaRPr>
          </a:p>
        </p:txBody>
      </p:sp>
    </p:spTree>
    <p:extLst>
      <p:ext uri="{BB962C8B-B14F-4D97-AF65-F5344CB8AC3E}">
        <p14:creationId xmlns:p14="http://schemas.microsoft.com/office/powerpoint/2010/main" val="27391846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a:blip r:embed="rId2"/>
          <a:stretch>
            <a:fillRect/>
          </a:stretch>
        </p:blipFill>
        <p:spPr>
          <a:xfrm>
            <a:off x="3986784" y="1530017"/>
            <a:ext cx="8205215" cy="1551511"/>
          </a:xfrm>
          <a:prstGeom prst="rect">
            <a:avLst/>
          </a:prstGeom>
        </p:spPr>
      </p:pic>
      <p:sp>
        <p:nvSpPr>
          <p:cNvPr id="2" name="Title 1"/>
          <p:cNvSpPr>
            <a:spLocks noGrp="1"/>
          </p:cNvSpPr>
          <p:nvPr>
            <p:ph type="title"/>
          </p:nvPr>
        </p:nvSpPr>
        <p:spPr>
          <a:xfrm>
            <a:off x="0" y="0"/>
            <a:ext cx="8596668" cy="622808"/>
          </a:xfrm>
        </p:spPr>
        <p:txBody>
          <a:bodyPr>
            <a:normAutofit/>
          </a:bodyPr>
          <a:lstStyle/>
          <a:p>
            <a:r>
              <a:rPr lang="en-US" sz="2800" dirty="0" smtClean="0"/>
              <a:t>Momentum Resolution-I</a:t>
            </a:r>
            <a:endParaRPr lang="en-US" sz="2800" dirty="0"/>
          </a:p>
        </p:txBody>
      </p:sp>
      <p:sp>
        <p:nvSpPr>
          <p:cNvPr id="13" name="TextBox 12"/>
          <p:cNvSpPr txBox="1"/>
          <p:nvPr/>
        </p:nvSpPr>
        <p:spPr>
          <a:xfrm>
            <a:off x="1725397" y="531837"/>
            <a:ext cx="2214772" cy="646331"/>
          </a:xfrm>
          <a:prstGeom prst="rect">
            <a:avLst/>
          </a:prstGeom>
          <a:noFill/>
        </p:spPr>
        <p:txBody>
          <a:bodyPr wrap="none" rtlCol="0">
            <a:spAutoFit/>
          </a:bodyPr>
          <a:lstStyle/>
          <a:p>
            <a:pPr algn="r"/>
            <a:r>
              <a:rPr lang="en-US" dirty="0" smtClean="0">
                <a:solidFill>
                  <a:prstClr val="black"/>
                </a:solidFill>
              </a:rPr>
              <a:t>Position Resolution:</a:t>
            </a:r>
            <a:br>
              <a:rPr lang="en-US" dirty="0" smtClean="0">
                <a:solidFill>
                  <a:prstClr val="black"/>
                </a:solidFill>
              </a:rPr>
            </a:br>
            <a:r>
              <a:rPr lang="en-US" dirty="0" smtClean="0">
                <a:solidFill>
                  <a:prstClr val="black"/>
                </a:solidFill>
              </a:rPr>
              <a:t>(Silicon best)</a:t>
            </a:r>
            <a:endParaRPr lang="en-US" dirty="0">
              <a:solidFill>
                <a:prstClr val="black"/>
              </a:solidFill>
            </a:endParaRPr>
          </a:p>
        </p:txBody>
      </p:sp>
      <p:sp>
        <p:nvSpPr>
          <p:cNvPr id="14" name="TextBox 13"/>
          <p:cNvSpPr txBox="1"/>
          <p:nvPr/>
        </p:nvSpPr>
        <p:spPr>
          <a:xfrm>
            <a:off x="1711610" y="2019261"/>
            <a:ext cx="2228559" cy="646331"/>
          </a:xfrm>
          <a:prstGeom prst="rect">
            <a:avLst/>
          </a:prstGeom>
          <a:noFill/>
        </p:spPr>
        <p:txBody>
          <a:bodyPr wrap="none" rtlCol="0">
            <a:spAutoFit/>
          </a:bodyPr>
          <a:lstStyle/>
          <a:p>
            <a:pPr algn="r"/>
            <a:r>
              <a:rPr lang="en-US" dirty="0" smtClean="0">
                <a:solidFill>
                  <a:prstClr val="black"/>
                </a:solidFill>
              </a:rPr>
              <a:t>Multiple Scattering:</a:t>
            </a:r>
            <a:br>
              <a:rPr lang="en-US" dirty="0" smtClean="0">
                <a:solidFill>
                  <a:prstClr val="black"/>
                </a:solidFill>
              </a:rPr>
            </a:br>
            <a:r>
              <a:rPr lang="en-US" dirty="0" smtClean="0">
                <a:solidFill>
                  <a:prstClr val="black"/>
                </a:solidFill>
              </a:rPr>
              <a:t>(Hybrid better)</a:t>
            </a:r>
            <a:endParaRPr lang="en-US" dirty="0">
              <a:solidFill>
                <a:prstClr val="black"/>
              </a:solidFill>
            </a:endParaRPr>
          </a:p>
        </p:txBody>
      </p:sp>
      <p:sp>
        <p:nvSpPr>
          <p:cNvPr id="17" name="TextBox 16"/>
          <p:cNvSpPr txBox="1"/>
          <p:nvPr/>
        </p:nvSpPr>
        <p:spPr>
          <a:xfrm>
            <a:off x="2325624" y="3442677"/>
            <a:ext cx="1614545" cy="369332"/>
          </a:xfrm>
          <a:prstGeom prst="rect">
            <a:avLst/>
          </a:prstGeom>
          <a:noFill/>
        </p:spPr>
        <p:txBody>
          <a:bodyPr wrap="none" rtlCol="0">
            <a:spAutoFit/>
          </a:bodyPr>
          <a:lstStyle/>
          <a:p>
            <a:pPr algn="r"/>
            <a:r>
              <a:rPr lang="en-US" dirty="0" smtClean="0">
                <a:solidFill>
                  <a:prstClr val="black"/>
                </a:solidFill>
              </a:rPr>
              <a:t>3 Dimensions:</a:t>
            </a:r>
            <a:endParaRPr lang="en-US" dirty="0">
              <a:solidFill>
                <a:prstClr val="black"/>
              </a:solidFill>
            </a:endParaRPr>
          </a:p>
        </p:txBody>
      </p:sp>
      <p:sp>
        <p:nvSpPr>
          <p:cNvPr id="23" name="TextBox 22"/>
          <p:cNvSpPr txBox="1"/>
          <p:nvPr/>
        </p:nvSpPr>
        <p:spPr>
          <a:xfrm>
            <a:off x="2080301" y="4670651"/>
            <a:ext cx="1859868" cy="646331"/>
          </a:xfrm>
          <a:prstGeom prst="rect">
            <a:avLst/>
          </a:prstGeom>
          <a:noFill/>
        </p:spPr>
        <p:txBody>
          <a:bodyPr wrap="none" rtlCol="0">
            <a:spAutoFit/>
          </a:bodyPr>
          <a:lstStyle/>
          <a:p>
            <a:pPr algn="r"/>
            <a:r>
              <a:rPr lang="en-US" dirty="0" smtClean="0">
                <a:solidFill>
                  <a:prstClr val="black"/>
                </a:solidFill>
              </a:rPr>
              <a:t>Bremsstrahlung:</a:t>
            </a:r>
            <a:br>
              <a:rPr lang="en-US" dirty="0" smtClean="0">
                <a:solidFill>
                  <a:prstClr val="black"/>
                </a:solidFill>
              </a:rPr>
            </a:br>
            <a:r>
              <a:rPr lang="en-US" dirty="0" smtClean="0">
                <a:solidFill>
                  <a:prstClr val="black"/>
                </a:solidFill>
              </a:rPr>
              <a:t>(Hybrid better)</a:t>
            </a:r>
            <a:endParaRPr lang="en-US" dirty="0">
              <a:solidFill>
                <a:prstClr val="black"/>
              </a:solidFill>
            </a:endParaRPr>
          </a:p>
        </p:txBody>
      </p:sp>
      <p:sp>
        <p:nvSpPr>
          <p:cNvPr id="3" name="Date Placeholder 2"/>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18" name="Footer Placeholder 17"/>
          <p:cNvSpPr>
            <a:spLocks noGrp="1"/>
          </p:cNvSpPr>
          <p:nvPr>
            <p:ph type="ftr" sz="quarter" idx="11"/>
          </p:nvPr>
        </p:nvSpPr>
        <p:spPr/>
        <p:txBody>
          <a:bodyPr/>
          <a:lstStyle/>
          <a:p>
            <a:r>
              <a:rPr lang="en-US" smtClean="0">
                <a:solidFill>
                  <a:prstClr val="black">
                    <a:tint val="75000"/>
                  </a:prstClr>
                </a:solidFill>
              </a:rPr>
              <a:t>Tracking Systems (Practice)</a:t>
            </a:r>
            <a:endParaRPr lang="en-US" dirty="0">
              <a:solidFill>
                <a:prstClr val="black">
                  <a:tint val="75000"/>
                </a:prstClr>
              </a:solidFill>
            </a:endParaRPr>
          </a:p>
        </p:txBody>
      </p:sp>
      <p:sp>
        <p:nvSpPr>
          <p:cNvPr id="25" name="Slide Number Placeholder 24"/>
          <p:cNvSpPr>
            <a:spLocks noGrp="1"/>
          </p:cNvSpPr>
          <p:nvPr>
            <p:ph type="sldNum" sz="quarter" idx="12"/>
          </p:nvPr>
        </p:nvSpPr>
        <p:spPr/>
        <p:txBody>
          <a:bodyPr/>
          <a:lstStyle/>
          <a:p>
            <a:fld id="{D57F1E4F-1CFF-5643-939E-217C01CDF565}" type="slidenum">
              <a:rPr lang="en-US" smtClean="0">
                <a:solidFill>
                  <a:prstClr val="white"/>
                </a:solidFill>
              </a:rPr>
              <a:pPr/>
              <a:t>3</a:t>
            </a:fld>
            <a:endParaRPr lang="en-US" dirty="0">
              <a:solidFill>
                <a:prstClr val="white"/>
              </a:solidFill>
            </a:endParaRPr>
          </a:p>
        </p:txBody>
      </p:sp>
      <p:pic>
        <p:nvPicPr>
          <p:cNvPr id="26" name="Picture 25"/>
          <p:cNvPicPr>
            <a:picLocks noChangeAspect="1"/>
          </p:cNvPicPr>
          <p:nvPr/>
        </p:nvPicPr>
        <p:blipFill>
          <a:blip r:embed="rId3"/>
          <a:stretch>
            <a:fillRect/>
          </a:stretch>
        </p:blipFill>
        <p:spPr>
          <a:xfrm>
            <a:off x="4005072" y="0"/>
            <a:ext cx="8186928" cy="1656134"/>
          </a:xfrm>
          <a:prstGeom prst="rect">
            <a:avLst/>
          </a:prstGeom>
        </p:spPr>
      </p:pic>
      <p:pic>
        <p:nvPicPr>
          <p:cNvPr id="28" name="Picture 27"/>
          <p:cNvPicPr>
            <a:picLocks noChangeAspect="1"/>
          </p:cNvPicPr>
          <p:nvPr/>
        </p:nvPicPr>
        <p:blipFill>
          <a:blip r:embed="rId4"/>
          <a:stretch>
            <a:fillRect/>
          </a:stretch>
        </p:blipFill>
        <p:spPr>
          <a:xfrm>
            <a:off x="4005072" y="3075377"/>
            <a:ext cx="8186928" cy="1088465"/>
          </a:xfrm>
          <a:prstGeom prst="rect">
            <a:avLst/>
          </a:prstGeom>
        </p:spPr>
      </p:pic>
      <p:pic>
        <p:nvPicPr>
          <p:cNvPr id="29" name="Picture 28"/>
          <p:cNvPicPr>
            <a:picLocks noChangeAspect="1"/>
          </p:cNvPicPr>
          <p:nvPr/>
        </p:nvPicPr>
        <p:blipFill>
          <a:blip r:embed="rId5"/>
          <a:stretch>
            <a:fillRect/>
          </a:stretch>
        </p:blipFill>
        <p:spPr>
          <a:xfrm>
            <a:off x="3995928" y="4154332"/>
            <a:ext cx="8290979" cy="1812835"/>
          </a:xfrm>
          <a:prstGeom prst="rect">
            <a:avLst/>
          </a:prstGeom>
        </p:spPr>
      </p:pic>
      <p:sp>
        <p:nvSpPr>
          <p:cNvPr id="30" name="Rounded Rectangle 29"/>
          <p:cNvSpPr/>
          <p:nvPr/>
        </p:nvSpPr>
        <p:spPr>
          <a:xfrm>
            <a:off x="11832336" y="5586984"/>
            <a:ext cx="341376" cy="274320"/>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TextBox 30"/>
          <p:cNvSpPr txBox="1"/>
          <p:nvPr/>
        </p:nvSpPr>
        <p:spPr>
          <a:xfrm>
            <a:off x="1325880" y="6117336"/>
            <a:ext cx="9932784" cy="369332"/>
          </a:xfrm>
          <a:prstGeom prst="rect">
            <a:avLst/>
          </a:prstGeom>
          <a:solidFill>
            <a:srgbClr val="FFFF00"/>
          </a:solidFill>
        </p:spPr>
        <p:txBody>
          <a:bodyPr wrap="none" rtlCol="0">
            <a:spAutoFit/>
          </a:bodyPr>
          <a:lstStyle/>
          <a:p>
            <a:r>
              <a:rPr lang="en-US" dirty="0" smtClean="0">
                <a:solidFill>
                  <a:prstClr val="black"/>
                </a:solidFill>
              </a:rPr>
              <a:t>Momentum Resolution calculated for all options from analytic and full Monte Carlo Simulations</a:t>
            </a:r>
            <a:endParaRPr lang="en-US" dirty="0">
              <a:solidFill>
                <a:prstClr val="black"/>
              </a:solidFill>
            </a:endParaRPr>
          </a:p>
        </p:txBody>
      </p:sp>
    </p:spTree>
    <p:extLst>
      <p:ext uri="{BB962C8B-B14F-4D97-AF65-F5344CB8AC3E}">
        <p14:creationId xmlns:p14="http://schemas.microsoft.com/office/powerpoint/2010/main" val="31839067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ILD @ ILC</a:t>
            </a:r>
            <a:endParaRPr lang="en-US" dirty="0"/>
          </a:p>
        </p:txBody>
      </p:sp>
      <p:sp>
        <p:nvSpPr>
          <p:cNvPr id="3" name="Content Placeholder 2"/>
          <p:cNvSpPr>
            <a:spLocks noGrp="1"/>
          </p:cNvSpPr>
          <p:nvPr>
            <p:ph idx="1"/>
          </p:nvPr>
        </p:nvSpPr>
        <p:spPr>
          <a:xfrm>
            <a:off x="140305" y="1151847"/>
            <a:ext cx="2631470" cy="4762724"/>
          </a:xfrm>
        </p:spPr>
        <p:txBody>
          <a:bodyPr/>
          <a:lstStyle/>
          <a:p>
            <a:r>
              <a:rPr lang="en-US" dirty="0" smtClean="0"/>
              <a:t>STAR-like diameter</a:t>
            </a:r>
          </a:p>
          <a:p>
            <a:r>
              <a:rPr lang="en-US" dirty="0" smtClean="0"/>
              <a:t>ALICE-like length</a:t>
            </a:r>
          </a:p>
          <a:p>
            <a:endParaRPr lang="en-US" dirty="0"/>
          </a:p>
          <a:p>
            <a:r>
              <a:rPr lang="en-US" dirty="0" smtClean="0"/>
              <a:t>Goal: </a:t>
            </a:r>
            <a:r>
              <a:rPr lang="en-US" dirty="0" smtClean="0">
                <a:latin typeface="Symbol" panose="05050102010706020507" pitchFamily="18" charset="2"/>
              </a:rPr>
              <a:t>s</a:t>
            </a:r>
            <a:r>
              <a:rPr lang="en-US" dirty="0" smtClean="0"/>
              <a:t>~100-150 </a:t>
            </a:r>
            <a:r>
              <a:rPr lang="en-US" dirty="0" smtClean="0">
                <a:latin typeface="Symbol" panose="05050102010706020507" pitchFamily="18" charset="2"/>
              </a:rPr>
              <a:t>m</a:t>
            </a:r>
            <a:r>
              <a:rPr lang="en-US" dirty="0" smtClean="0"/>
              <a:t>m</a:t>
            </a:r>
          </a:p>
          <a:p>
            <a:r>
              <a:rPr lang="en-US" dirty="0" smtClean="0"/>
              <a:t>Test: </a:t>
            </a:r>
            <a:r>
              <a:rPr lang="en-US" dirty="0">
                <a:latin typeface="Symbol" panose="05050102010706020507" pitchFamily="18" charset="2"/>
              </a:rPr>
              <a:t>s</a:t>
            </a:r>
            <a:r>
              <a:rPr lang="en-US" dirty="0"/>
              <a:t> =</a:t>
            </a:r>
            <a:r>
              <a:rPr lang="en-US" dirty="0" smtClean="0"/>
              <a:t> 120 </a:t>
            </a:r>
            <a:r>
              <a:rPr lang="en-US" dirty="0">
                <a:latin typeface="Symbol" panose="05050102010706020507" pitchFamily="18" charset="2"/>
              </a:rPr>
              <a:t>m</a:t>
            </a:r>
            <a:r>
              <a:rPr lang="en-US" dirty="0"/>
              <a:t>m</a:t>
            </a:r>
          </a:p>
        </p:txBody>
      </p:sp>
      <p:pic>
        <p:nvPicPr>
          <p:cNvPr id="4" name="Picture 3"/>
          <p:cNvPicPr>
            <a:picLocks noChangeAspect="1"/>
          </p:cNvPicPr>
          <p:nvPr/>
        </p:nvPicPr>
        <p:blipFill>
          <a:blip r:embed="rId2"/>
          <a:stretch>
            <a:fillRect/>
          </a:stretch>
        </p:blipFill>
        <p:spPr>
          <a:xfrm>
            <a:off x="3064626" y="0"/>
            <a:ext cx="9127374" cy="6858000"/>
          </a:xfrm>
          <a:prstGeom prst="rect">
            <a:avLst/>
          </a:prstGeom>
          <a:ln>
            <a:solidFill>
              <a:schemeClr val="tx1"/>
            </a:solidFill>
          </a:ln>
        </p:spPr>
      </p:pic>
      <p:pic>
        <p:nvPicPr>
          <p:cNvPr id="5" name="Picture 4"/>
          <p:cNvPicPr>
            <a:picLocks noChangeAspect="1"/>
          </p:cNvPicPr>
          <p:nvPr/>
        </p:nvPicPr>
        <p:blipFill rotWithShape="1">
          <a:blip r:embed="rId3"/>
          <a:srcRect r="24492"/>
          <a:stretch/>
        </p:blipFill>
        <p:spPr>
          <a:xfrm>
            <a:off x="166735" y="3674650"/>
            <a:ext cx="2728865" cy="2413808"/>
          </a:xfrm>
          <a:prstGeom prst="rect">
            <a:avLst/>
          </a:prstGeom>
        </p:spPr>
      </p:pic>
    </p:spTree>
    <p:extLst>
      <p:ext uri="{BB962C8B-B14F-4D97-AF65-F5344CB8AC3E}">
        <p14:creationId xmlns:p14="http://schemas.microsoft.com/office/powerpoint/2010/main" val="35851762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Evolution</a:t>
            </a:r>
            <a:endParaRPr lang="en-US" dirty="0"/>
          </a:p>
        </p:txBody>
      </p:sp>
      <p:sp>
        <p:nvSpPr>
          <p:cNvPr id="3" name="Content Placeholder 2"/>
          <p:cNvSpPr>
            <a:spLocks noGrp="1"/>
          </p:cNvSpPr>
          <p:nvPr>
            <p:ph idx="1"/>
          </p:nvPr>
        </p:nvSpPr>
        <p:spPr>
          <a:xfrm>
            <a:off x="140305" y="1151847"/>
            <a:ext cx="2783870" cy="4762724"/>
          </a:xfrm>
        </p:spPr>
        <p:txBody>
          <a:bodyPr/>
          <a:lstStyle/>
          <a:p>
            <a:r>
              <a:rPr lang="en-US" dirty="0" smtClean="0"/>
              <a:t>Two are thin enough:</a:t>
            </a:r>
          </a:p>
          <a:p>
            <a:pPr lvl="1"/>
            <a:r>
              <a:rPr lang="en-US" dirty="0" smtClean="0"/>
              <a:t>Hybrid</a:t>
            </a:r>
          </a:p>
          <a:p>
            <a:pPr lvl="1"/>
            <a:r>
              <a:rPr lang="en-US" dirty="0" smtClean="0"/>
              <a:t>Space Frame</a:t>
            </a:r>
          </a:p>
          <a:p>
            <a:r>
              <a:rPr lang="en-US" dirty="0" smtClean="0"/>
              <a:t>ILD finds that the Hybrid is not rigid enough under pressure.</a:t>
            </a:r>
          </a:p>
          <a:p>
            <a:r>
              <a:rPr lang="en-US" dirty="0" smtClean="0"/>
              <a:t>Our small size could result in a different solution.</a:t>
            </a:r>
            <a:endParaRPr lang="en-US" dirty="0"/>
          </a:p>
        </p:txBody>
      </p:sp>
      <p:pic>
        <p:nvPicPr>
          <p:cNvPr id="4" name="Picture 3"/>
          <p:cNvPicPr>
            <a:picLocks noChangeAspect="1"/>
          </p:cNvPicPr>
          <p:nvPr/>
        </p:nvPicPr>
        <p:blipFill>
          <a:blip r:embed="rId2"/>
          <a:stretch>
            <a:fillRect/>
          </a:stretch>
        </p:blipFill>
        <p:spPr>
          <a:xfrm>
            <a:off x="3061873" y="0"/>
            <a:ext cx="9130128" cy="6858000"/>
          </a:xfrm>
          <a:prstGeom prst="rect">
            <a:avLst/>
          </a:prstGeom>
          <a:ln>
            <a:solidFill>
              <a:schemeClr val="tx1"/>
            </a:solidFill>
          </a:ln>
        </p:spPr>
      </p:pic>
    </p:spTree>
    <p:extLst>
      <p:ext uri="{BB962C8B-B14F-4D97-AF65-F5344CB8AC3E}">
        <p14:creationId xmlns:p14="http://schemas.microsoft.com/office/powerpoint/2010/main" val="3371248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Options:</a:t>
            </a:r>
            <a:endParaRPr lang="en-US" dirty="0"/>
          </a:p>
        </p:txBody>
      </p:sp>
      <p:sp>
        <p:nvSpPr>
          <p:cNvPr id="3" name="Content Placeholder 2"/>
          <p:cNvSpPr>
            <a:spLocks noGrp="1"/>
          </p:cNvSpPr>
          <p:nvPr>
            <p:ph idx="1"/>
          </p:nvPr>
        </p:nvSpPr>
        <p:spPr>
          <a:xfrm>
            <a:off x="140305" y="1151847"/>
            <a:ext cx="2936270" cy="4762724"/>
          </a:xfrm>
        </p:spPr>
        <p:txBody>
          <a:bodyPr/>
          <a:lstStyle/>
          <a:p>
            <a:r>
              <a:rPr lang="en-US" dirty="0" smtClean="0"/>
              <a:t>Hemmick dislikes the “strut” design.</a:t>
            </a:r>
          </a:p>
          <a:p>
            <a:r>
              <a:rPr lang="en-US" dirty="0" smtClean="0"/>
              <a:t>Threads seem too damned coarse for adjustments at 30 </a:t>
            </a:r>
            <a:r>
              <a:rPr lang="en-US" dirty="0" smtClean="0">
                <a:latin typeface="Symbol" panose="05050102010706020507" pitchFamily="18" charset="2"/>
              </a:rPr>
              <a:t>m</a:t>
            </a:r>
            <a:r>
              <a:rPr lang="en-US" dirty="0" smtClean="0"/>
              <a:t>m flatness spec.</a:t>
            </a:r>
          </a:p>
          <a:p>
            <a:r>
              <a:rPr lang="en-US" dirty="0" smtClean="0"/>
              <a:t>With </a:t>
            </a:r>
            <a:r>
              <a:rPr lang="en-US" dirty="0" err="1" smtClean="0"/>
              <a:t>sPHENIX</a:t>
            </a:r>
            <a:r>
              <a:rPr lang="en-US" dirty="0" smtClean="0"/>
              <a:t> small size we can imagine “turning” the finished end plate to make it VERY flat…</a:t>
            </a:r>
            <a:endParaRPr lang="en-US" dirty="0"/>
          </a:p>
        </p:txBody>
      </p:sp>
      <p:pic>
        <p:nvPicPr>
          <p:cNvPr id="4" name="Picture 3"/>
          <p:cNvPicPr>
            <a:picLocks noChangeAspect="1"/>
          </p:cNvPicPr>
          <p:nvPr/>
        </p:nvPicPr>
        <p:blipFill>
          <a:blip r:embed="rId2"/>
          <a:stretch>
            <a:fillRect/>
          </a:stretch>
        </p:blipFill>
        <p:spPr>
          <a:xfrm>
            <a:off x="3064625" y="0"/>
            <a:ext cx="9127375" cy="6858000"/>
          </a:xfrm>
          <a:prstGeom prst="rect">
            <a:avLst/>
          </a:prstGeom>
          <a:ln>
            <a:solidFill>
              <a:schemeClr val="tx1"/>
            </a:solidFill>
          </a:ln>
        </p:spPr>
      </p:pic>
    </p:spTree>
    <p:extLst>
      <p:ext uri="{BB962C8B-B14F-4D97-AF65-F5344CB8AC3E}">
        <p14:creationId xmlns:p14="http://schemas.microsoft.com/office/powerpoint/2010/main" val="8631505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Pressurized</a:t>
            </a:r>
            <a:endParaRPr lang="en-US" dirty="0"/>
          </a:p>
        </p:txBody>
      </p:sp>
      <p:sp>
        <p:nvSpPr>
          <p:cNvPr id="3" name="Content Placeholder 2"/>
          <p:cNvSpPr>
            <a:spLocks noGrp="1"/>
          </p:cNvSpPr>
          <p:nvPr>
            <p:ph idx="1"/>
          </p:nvPr>
        </p:nvSpPr>
        <p:spPr>
          <a:xfrm>
            <a:off x="140305" y="1151847"/>
            <a:ext cx="2831495" cy="4762724"/>
          </a:xfrm>
        </p:spPr>
        <p:txBody>
          <a:bodyPr/>
          <a:lstStyle/>
          <a:p>
            <a:r>
              <a:rPr lang="en-US" dirty="0" smtClean="0"/>
              <a:t>Concerns about FEA similar to ours.</a:t>
            </a:r>
          </a:p>
          <a:p>
            <a:r>
              <a:rPr lang="en-US" dirty="0" smtClean="0"/>
              <a:t>Least deflection at field cages.</a:t>
            </a:r>
          </a:p>
          <a:p>
            <a:r>
              <a:rPr lang="en-US" dirty="0" smtClean="0"/>
              <a:t>Our circumstance will be MUCH easier due to smaller size.</a:t>
            </a:r>
            <a:endParaRPr lang="en-US" dirty="0"/>
          </a:p>
        </p:txBody>
      </p:sp>
      <p:pic>
        <p:nvPicPr>
          <p:cNvPr id="4" name="Picture 3"/>
          <p:cNvPicPr>
            <a:picLocks noChangeAspect="1"/>
          </p:cNvPicPr>
          <p:nvPr/>
        </p:nvPicPr>
        <p:blipFill>
          <a:blip r:embed="rId2"/>
          <a:stretch>
            <a:fillRect/>
          </a:stretch>
        </p:blipFill>
        <p:spPr>
          <a:xfrm>
            <a:off x="3067372" y="0"/>
            <a:ext cx="9124628" cy="6858000"/>
          </a:xfrm>
          <a:prstGeom prst="rect">
            <a:avLst/>
          </a:prstGeom>
          <a:ln>
            <a:solidFill>
              <a:schemeClr val="tx1"/>
            </a:solidFill>
          </a:ln>
        </p:spPr>
      </p:pic>
      <p:sp>
        <p:nvSpPr>
          <p:cNvPr id="5" name="Oval 4"/>
          <p:cNvSpPr/>
          <p:nvPr/>
        </p:nvSpPr>
        <p:spPr>
          <a:xfrm>
            <a:off x="3838575" y="5372100"/>
            <a:ext cx="2552700" cy="685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01497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Validation</a:t>
            </a:r>
            <a:endParaRPr lang="en-US" dirty="0"/>
          </a:p>
        </p:txBody>
      </p:sp>
      <p:sp>
        <p:nvSpPr>
          <p:cNvPr id="3" name="Content Placeholder 2"/>
          <p:cNvSpPr>
            <a:spLocks noGrp="1"/>
          </p:cNvSpPr>
          <p:nvPr>
            <p:ph idx="1"/>
          </p:nvPr>
        </p:nvSpPr>
        <p:spPr>
          <a:xfrm>
            <a:off x="83155" y="827997"/>
            <a:ext cx="2869595" cy="4762724"/>
          </a:xfrm>
        </p:spPr>
        <p:txBody>
          <a:bodyPr/>
          <a:lstStyle/>
          <a:p>
            <a:r>
              <a:rPr lang="en-US" dirty="0" smtClean="0"/>
              <a:t>Drop the scale of the analysis from full scale to a single beam</a:t>
            </a:r>
          </a:p>
          <a:p>
            <a:endParaRPr lang="en-US" dirty="0"/>
          </a:p>
          <a:p>
            <a:r>
              <a:rPr lang="en-US" dirty="0" smtClean="0"/>
              <a:t>Measure a real beam to verify that it works</a:t>
            </a:r>
            <a:endParaRPr lang="en-US" dirty="0"/>
          </a:p>
        </p:txBody>
      </p:sp>
      <p:pic>
        <p:nvPicPr>
          <p:cNvPr id="4" name="Picture 3"/>
          <p:cNvPicPr>
            <a:picLocks noChangeAspect="1"/>
          </p:cNvPicPr>
          <p:nvPr/>
        </p:nvPicPr>
        <p:blipFill>
          <a:blip r:embed="rId2"/>
          <a:stretch>
            <a:fillRect/>
          </a:stretch>
        </p:blipFill>
        <p:spPr>
          <a:xfrm>
            <a:off x="3075676" y="0"/>
            <a:ext cx="9116324" cy="6858000"/>
          </a:xfrm>
          <a:prstGeom prst="rect">
            <a:avLst/>
          </a:prstGeom>
          <a:ln>
            <a:solidFill>
              <a:schemeClr val="tx1"/>
            </a:solidFill>
          </a:ln>
        </p:spPr>
      </p:pic>
      <p:pic>
        <p:nvPicPr>
          <p:cNvPr id="5" name="Picture 4"/>
          <p:cNvPicPr>
            <a:picLocks noChangeAspect="1"/>
          </p:cNvPicPr>
          <p:nvPr/>
        </p:nvPicPr>
        <p:blipFill>
          <a:blip r:embed="rId3"/>
          <a:stretch>
            <a:fillRect/>
          </a:stretch>
        </p:blipFill>
        <p:spPr>
          <a:xfrm>
            <a:off x="0" y="4756793"/>
            <a:ext cx="3733800" cy="2101207"/>
          </a:xfrm>
          <a:prstGeom prst="rect">
            <a:avLst/>
          </a:prstGeom>
        </p:spPr>
      </p:pic>
      <p:cxnSp>
        <p:nvCxnSpPr>
          <p:cNvPr id="7" name="Straight Connector 6"/>
          <p:cNvCxnSpPr/>
          <p:nvPr/>
        </p:nvCxnSpPr>
        <p:spPr>
          <a:xfrm>
            <a:off x="1314450" y="5362575"/>
            <a:ext cx="1962150" cy="5334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1314450" y="5362575"/>
            <a:ext cx="1962150" cy="5334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0" y="4886325"/>
            <a:ext cx="3672993" cy="369332"/>
          </a:xfrm>
          <a:prstGeom prst="rect">
            <a:avLst/>
          </a:prstGeom>
          <a:noFill/>
        </p:spPr>
        <p:txBody>
          <a:bodyPr wrap="none" rtlCol="0">
            <a:spAutoFit/>
          </a:bodyPr>
          <a:lstStyle/>
          <a:p>
            <a:r>
              <a:rPr lang="en-US" b="1" dirty="0" smtClean="0">
                <a:solidFill>
                  <a:srgbClr val="FF0000"/>
                </a:solidFill>
              </a:rPr>
              <a:t>Beam Analysis</a:t>
            </a:r>
            <a:r>
              <a:rPr lang="en-US" dirty="0" smtClean="0">
                <a:solidFill>
                  <a:srgbClr val="FF0000"/>
                </a:solidFill>
              </a:rPr>
              <a:t>: It’s what you do…</a:t>
            </a:r>
            <a:endParaRPr lang="en-US" dirty="0">
              <a:solidFill>
                <a:srgbClr val="FF0000"/>
              </a:solidFill>
            </a:endParaRPr>
          </a:p>
        </p:txBody>
      </p:sp>
    </p:spTree>
    <p:extLst>
      <p:ext uri="{BB962C8B-B14F-4D97-AF65-F5344CB8AC3E}">
        <p14:creationId xmlns:p14="http://schemas.microsoft.com/office/powerpoint/2010/main" val="28927453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134" y="130629"/>
            <a:ext cx="8596668" cy="754743"/>
          </a:xfrm>
        </p:spPr>
        <p:txBody>
          <a:bodyPr/>
          <a:lstStyle/>
          <a:p>
            <a:r>
              <a:rPr lang="en-US" dirty="0" smtClean="0"/>
              <a:t>Tough Beans…</a:t>
            </a:r>
            <a:endParaRPr lang="en-US" dirty="0"/>
          </a:p>
        </p:txBody>
      </p:sp>
      <p:sp>
        <p:nvSpPr>
          <p:cNvPr id="3" name="Content Placeholder 2"/>
          <p:cNvSpPr>
            <a:spLocks noGrp="1"/>
          </p:cNvSpPr>
          <p:nvPr>
            <p:ph idx="1"/>
          </p:nvPr>
        </p:nvSpPr>
        <p:spPr>
          <a:xfrm>
            <a:off x="140305" y="1151847"/>
            <a:ext cx="2783870" cy="4762724"/>
          </a:xfrm>
        </p:spPr>
        <p:txBody>
          <a:bodyPr/>
          <a:lstStyle/>
          <a:p>
            <a:r>
              <a:rPr lang="en-US" dirty="0" smtClean="0"/>
              <a:t>Real life is always tougher than simulation…</a:t>
            </a:r>
          </a:p>
          <a:p>
            <a:endParaRPr lang="en-US" dirty="0"/>
          </a:p>
          <a:p>
            <a:r>
              <a:rPr lang="en-US" dirty="0" smtClean="0"/>
              <a:t>Still not bad at all.</a:t>
            </a:r>
          </a:p>
          <a:p>
            <a:endParaRPr lang="en-US" dirty="0"/>
          </a:p>
          <a:p>
            <a:r>
              <a:rPr lang="en-US" dirty="0" smtClean="0"/>
              <a:t>ILD is headed toward space frame, but it is not clear that this is the right choice for us…</a:t>
            </a:r>
            <a:endParaRPr lang="en-US" dirty="0"/>
          </a:p>
        </p:txBody>
      </p:sp>
      <p:pic>
        <p:nvPicPr>
          <p:cNvPr id="4" name="Picture 3"/>
          <p:cNvPicPr>
            <a:picLocks noChangeAspect="1"/>
          </p:cNvPicPr>
          <p:nvPr/>
        </p:nvPicPr>
        <p:blipFill>
          <a:blip r:embed="rId2"/>
          <a:stretch>
            <a:fillRect/>
          </a:stretch>
        </p:blipFill>
        <p:spPr>
          <a:xfrm>
            <a:off x="3061821" y="0"/>
            <a:ext cx="9130179" cy="6858000"/>
          </a:xfrm>
          <a:prstGeom prst="rect">
            <a:avLst/>
          </a:prstGeom>
          <a:ln>
            <a:solidFill>
              <a:schemeClr val="tx1"/>
            </a:solidFill>
          </a:ln>
        </p:spPr>
      </p:pic>
      <p:sp>
        <p:nvSpPr>
          <p:cNvPr id="5" name="Oval 4"/>
          <p:cNvSpPr/>
          <p:nvPr/>
        </p:nvSpPr>
        <p:spPr>
          <a:xfrm>
            <a:off x="7439025" y="1485900"/>
            <a:ext cx="1266825" cy="647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0059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a:t>
            </a:r>
            <a:endParaRPr lang="en-US" dirty="0"/>
          </a:p>
        </p:txBody>
      </p:sp>
      <p:sp>
        <p:nvSpPr>
          <p:cNvPr id="3" name="Content Placeholder 2"/>
          <p:cNvSpPr>
            <a:spLocks noGrp="1"/>
          </p:cNvSpPr>
          <p:nvPr>
            <p:ph idx="1"/>
          </p:nvPr>
        </p:nvSpPr>
        <p:spPr>
          <a:xfrm>
            <a:off x="0" y="1151847"/>
            <a:ext cx="3067050" cy="4762724"/>
          </a:xfrm>
        </p:spPr>
        <p:txBody>
          <a:bodyPr/>
          <a:lstStyle/>
          <a:p>
            <a:r>
              <a:rPr lang="en-US" dirty="0" smtClean="0"/>
              <a:t>Because of mechanical size considerations, </a:t>
            </a:r>
            <a:r>
              <a:rPr lang="en-US" dirty="0" err="1" smtClean="0"/>
              <a:t>sPHENIX</a:t>
            </a:r>
            <a:r>
              <a:rPr lang="en-US" dirty="0" smtClean="0"/>
              <a:t> will have a MUCH easier time meeting deflection specs.</a:t>
            </a:r>
          </a:p>
          <a:p>
            <a:endParaRPr lang="en-US" dirty="0"/>
          </a:p>
          <a:p>
            <a:r>
              <a:rPr lang="en-US" dirty="0" smtClean="0"/>
              <a:t>Simpler to build designs are actually thinner than the space frame!</a:t>
            </a:r>
          </a:p>
          <a:p>
            <a:endParaRPr lang="en-US" dirty="0"/>
          </a:p>
          <a:p>
            <a:r>
              <a:rPr lang="en-US" dirty="0" smtClean="0"/>
              <a:t>The concept of going with small modules is also quite a change.</a:t>
            </a:r>
          </a:p>
        </p:txBody>
      </p:sp>
      <p:pic>
        <p:nvPicPr>
          <p:cNvPr id="4" name="Picture 3"/>
          <p:cNvPicPr>
            <a:picLocks noChangeAspect="1"/>
          </p:cNvPicPr>
          <p:nvPr/>
        </p:nvPicPr>
        <p:blipFill>
          <a:blip r:embed="rId2"/>
          <a:stretch>
            <a:fillRect/>
          </a:stretch>
        </p:blipFill>
        <p:spPr>
          <a:xfrm>
            <a:off x="3048001" y="0"/>
            <a:ext cx="9144000" cy="6858000"/>
          </a:xfrm>
          <a:prstGeom prst="rect">
            <a:avLst/>
          </a:prstGeom>
          <a:ln>
            <a:solidFill>
              <a:schemeClr val="tx1"/>
            </a:solidFill>
          </a:ln>
        </p:spPr>
      </p:pic>
      <p:sp>
        <p:nvSpPr>
          <p:cNvPr id="5" name="Rounded Rectangle 4"/>
          <p:cNvSpPr/>
          <p:nvPr/>
        </p:nvSpPr>
        <p:spPr>
          <a:xfrm>
            <a:off x="3686175" y="3486151"/>
            <a:ext cx="6296025" cy="15430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endCxn id="5" idx="1"/>
          </p:cNvCxnSpPr>
          <p:nvPr/>
        </p:nvCxnSpPr>
        <p:spPr>
          <a:xfrm>
            <a:off x="2867025" y="3886200"/>
            <a:ext cx="819150" cy="37147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94604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best for us?</a:t>
            </a:r>
            <a:endParaRPr lang="en-US" dirty="0"/>
          </a:p>
        </p:txBody>
      </p:sp>
      <p:sp>
        <p:nvSpPr>
          <p:cNvPr id="3" name="Content Placeholder 2"/>
          <p:cNvSpPr>
            <a:spLocks noGrp="1"/>
          </p:cNvSpPr>
          <p:nvPr>
            <p:ph idx="1"/>
          </p:nvPr>
        </p:nvSpPr>
        <p:spPr>
          <a:xfrm>
            <a:off x="140305" y="1151847"/>
            <a:ext cx="6165245" cy="4762724"/>
          </a:xfrm>
        </p:spPr>
        <p:txBody>
          <a:bodyPr/>
          <a:lstStyle/>
          <a:p>
            <a:r>
              <a:rPr lang="en-US" dirty="0" smtClean="0"/>
              <a:t>The ILD designs whether space frame or other options are all based upon using many smaller modules rather than a few large modules.</a:t>
            </a:r>
          </a:p>
          <a:p>
            <a:r>
              <a:rPr lang="en-US" dirty="0" smtClean="0"/>
              <a:t>Advantages:</a:t>
            </a:r>
          </a:p>
          <a:p>
            <a:pPr lvl="1"/>
            <a:r>
              <a:rPr lang="en-US" dirty="0" smtClean="0"/>
              <a:t>Less active area impact due to troublesome module; better known GEM technology; easier assembly (by hand);  mass spread more uniformly;  in-situ module replacement;  significantly reduces technical challenges of module design;  opens broader vendor availability for GEM and/or </a:t>
            </a:r>
            <a:r>
              <a:rPr lang="en-US" dirty="0" err="1" smtClean="0">
                <a:latin typeface="Symbol" panose="05050102010706020507" pitchFamily="18" charset="2"/>
              </a:rPr>
              <a:t>m</a:t>
            </a:r>
            <a:r>
              <a:rPr lang="en-US" dirty="0" err="1" smtClean="0"/>
              <a:t>MEGA</a:t>
            </a:r>
            <a:r>
              <a:rPr lang="en-US" dirty="0" smtClean="0"/>
              <a:t> production.</a:t>
            </a:r>
          </a:p>
          <a:p>
            <a:r>
              <a:rPr lang="en-US" dirty="0" smtClean="0"/>
              <a:t>Disadvantages:</a:t>
            </a:r>
          </a:p>
          <a:p>
            <a:pPr lvl="1"/>
            <a:r>
              <a:rPr lang="en-US" dirty="0" smtClean="0"/>
              <a:t>More dead area between modules; field distortion at module edges; mass spread more uniformly; more closely couples the field cage design to module size;</a:t>
            </a:r>
            <a:r>
              <a:rPr lang="en-US" dirty="0"/>
              <a:t> </a:t>
            </a:r>
            <a:r>
              <a:rPr lang="en-US" dirty="0" smtClean="0"/>
              <a:t> more restrictive on electronics readout size.</a:t>
            </a:r>
          </a:p>
        </p:txBody>
      </p:sp>
      <p:sp>
        <p:nvSpPr>
          <p:cNvPr id="4" name="TextBox 3"/>
          <p:cNvSpPr txBox="1"/>
          <p:nvPr/>
        </p:nvSpPr>
        <p:spPr>
          <a:xfrm>
            <a:off x="1981200" y="6029325"/>
            <a:ext cx="8634736" cy="369332"/>
          </a:xfrm>
          <a:prstGeom prst="rect">
            <a:avLst/>
          </a:prstGeom>
          <a:solidFill>
            <a:srgbClr val="FFFF00"/>
          </a:solidFill>
        </p:spPr>
        <p:txBody>
          <a:bodyPr wrap="none" rtlCol="0">
            <a:spAutoFit/>
          </a:bodyPr>
          <a:lstStyle/>
          <a:p>
            <a:r>
              <a:rPr lang="en-US" dirty="0" smtClean="0"/>
              <a:t>We need to continue mulling over the options as the best solution is not yet clear.</a:t>
            </a:r>
            <a:endParaRPr lang="en-US" dirty="0"/>
          </a:p>
        </p:txBody>
      </p:sp>
      <p:pic>
        <p:nvPicPr>
          <p:cNvPr id="5" name="Picture 4"/>
          <p:cNvPicPr>
            <a:picLocks noChangeAspect="1"/>
          </p:cNvPicPr>
          <p:nvPr/>
        </p:nvPicPr>
        <p:blipFill>
          <a:blip r:embed="rId2"/>
          <a:stretch>
            <a:fillRect/>
          </a:stretch>
        </p:blipFill>
        <p:spPr>
          <a:xfrm>
            <a:off x="6531110" y="1"/>
            <a:ext cx="5660889" cy="4000500"/>
          </a:xfrm>
          <a:prstGeom prst="rect">
            <a:avLst/>
          </a:prstGeom>
        </p:spPr>
      </p:pic>
    </p:spTree>
    <p:extLst>
      <p:ext uri="{BB962C8B-B14F-4D97-AF65-F5344CB8AC3E}">
        <p14:creationId xmlns:p14="http://schemas.microsoft.com/office/powerpoint/2010/main" val="33543123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soon now:</a:t>
            </a:r>
            <a:endParaRPr lang="en-US" dirty="0"/>
          </a:p>
        </p:txBody>
      </p:sp>
      <p:sp>
        <p:nvSpPr>
          <p:cNvPr id="3" name="Content Placeholder 2"/>
          <p:cNvSpPr>
            <a:spLocks noGrp="1"/>
          </p:cNvSpPr>
          <p:nvPr>
            <p:ph idx="1"/>
          </p:nvPr>
        </p:nvSpPr>
        <p:spPr>
          <a:xfrm>
            <a:off x="140305" y="1085850"/>
            <a:ext cx="9177866" cy="5772149"/>
          </a:xfrm>
        </p:spPr>
        <p:txBody>
          <a:bodyPr>
            <a:normAutofit/>
          </a:bodyPr>
          <a:lstStyle/>
          <a:p>
            <a:r>
              <a:rPr lang="en-US" dirty="0" smtClean="0"/>
              <a:t>Adjust the wheel design to final radial spec (78 cm).</a:t>
            </a:r>
          </a:p>
          <a:p>
            <a:r>
              <a:rPr lang="en-US" dirty="0" smtClean="0"/>
              <a:t>Submit parts to SBU machine shop.</a:t>
            </a:r>
          </a:p>
          <a:p>
            <a:r>
              <a:rPr lang="en-US" dirty="0" smtClean="0">
                <a:solidFill>
                  <a:srgbClr val="FF0000"/>
                </a:solidFill>
              </a:rPr>
              <a:t>Finish the paperwork that I owe to Ed </a:t>
            </a:r>
            <a:r>
              <a:rPr lang="en-US" dirty="0" smtClean="0"/>
              <a:t>(</a:t>
            </a:r>
            <a:r>
              <a:rPr lang="en-US" dirty="0" smtClean="0">
                <a:solidFill>
                  <a:srgbClr val="00B050"/>
                </a:solidFill>
              </a:rPr>
              <a:t>MUCH easier now that my exam is over</a:t>
            </a:r>
            <a:r>
              <a:rPr lang="en-US" dirty="0" smtClean="0"/>
              <a:t>…)</a:t>
            </a:r>
          </a:p>
          <a:p>
            <a:r>
              <a:rPr lang="en-US" dirty="0" smtClean="0"/>
              <a:t>Test the HVPF material to destruction using 450 kV power supply.</a:t>
            </a:r>
          </a:p>
          <a:p>
            <a:r>
              <a:rPr lang="en-US" dirty="0" smtClean="0"/>
              <a:t>Ready small prototype TPC for </a:t>
            </a:r>
            <a:r>
              <a:rPr lang="en-US" dirty="0" err="1" smtClean="0"/>
              <a:t>Fermilab</a:t>
            </a:r>
            <a:r>
              <a:rPr lang="en-US" dirty="0" smtClean="0"/>
              <a:t> in April:</a:t>
            </a:r>
          </a:p>
          <a:p>
            <a:pPr lvl="1"/>
            <a:r>
              <a:rPr lang="en-US" dirty="0" smtClean="0"/>
              <a:t>Failure of blowers in SBU clean table</a:t>
            </a:r>
            <a:r>
              <a:rPr lang="en-US" dirty="0"/>
              <a:t> </a:t>
            </a:r>
            <a:r>
              <a:rPr lang="en-US" dirty="0" smtClean="0"/>
              <a:t>(new ones today or tomorrow).</a:t>
            </a:r>
          </a:p>
          <a:p>
            <a:pPr lvl="1"/>
            <a:r>
              <a:rPr lang="en-US" dirty="0" smtClean="0"/>
              <a:t>Glove box scrubber regeneration (finished last night).</a:t>
            </a:r>
          </a:p>
          <a:p>
            <a:pPr lvl="1"/>
            <a:r>
              <a:rPr lang="en-US" dirty="0" smtClean="0"/>
              <a:t>Adapt to SBU recirculating gas system (under way…B. Azmoun)</a:t>
            </a:r>
          </a:p>
          <a:p>
            <a:r>
              <a:rPr lang="en-US" dirty="0" smtClean="0"/>
              <a:t>Deeper investigation into basic decision tree for end cap design</a:t>
            </a:r>
          </a:p>
          <a:p>
            <a:pPr lvl="1"/>
            <a:r>
              <a:rPr lang="en-US" dirty="0" smtClean="0"/>
              <a:t>Hinges significantly on whether we like the smaller module concept…</a:t>
            </a:r>
          </a:p>
          <a:p>
            <a:pPr lvl="1"/>
            <a:r>
              <a:rPr lang="en-US" dirty="0" smtClean="0"/>
              <a:t>For </a:t>
            </a:r>
            <a:r>
              <a:rPr lang="en-US" dirty="0" err="1" smtClean="0"/>
              <a:t>sPHENIX</a:t>
            </a:r>
            <a:r>
              <a:rPr lang="en-US" dirty="0" smtClean="0"/>
              <a:t> we would have 3-4 modules radially to match the ILD.</a:t>
            </a:r>
          </a:p>
          <a:p>
            <a:r>
              <a:rPr lang="en-US" dirty="0" smtClean="0"/>
              <a:t>Finish up calculations of space charge:</a:t>
            </a:r>
          </a:p>
          <a:p>
            <a:pPr lvl="1"/>
            <a:r>
              <a:rPr lang="en-US" dirty="0" smtClean="0"/>
              <a:t>SIGNIFICANT improvement of </a:t>
            </a:r>
            <a:r>
              <a:rPr lang="en-US" dirty="0" err="1" smtClean="0"/>
              <a:t>sPHENIX</a:t>
            </a:r>
            <a:r>
              <a:rPr lang="en-US" dirty="0" smtClean="0"/>
              <a:t> result via improved meshing.</a:t>
            </a:r>
          </a:p>
          <a:p>
            <a:pPr lvl="1"/>
            <a:r>
              <a:rPr lang="en-US" dirty="0" smtClean="0"/>
              <a:t>Difficult to mesh ALICE so finely.</a:t>
            </a:r>
          </a:p>
          <a:p>
            <a:pPr lvl="1"/>
            <a:r>
              <a:rPr lang="en-US" dirty="0" smtClean="0"/>
              <a:t>Carlos has specific ideas…implementing now.</a:t>
            </a:r>
          </a:p>
          <a:p>
            <a:endParaRPr lang="en-US" dirty="0"/>
          </a:p>
        </p:txBody>
      </p:sp>
      <p:pic>
        <p:nvPicPr>
          <p:cNvPr id="4" name="Picture 3"/>
          <p:cNvPicPr>
            <a:picLocks noChangeAspect="1"/>
          </p:cNvPicPr>
          <p:nvPr/>
        </p:nvPicPr>
        <p:blipFill>
          <a:blip r:embed="rId2"/>
          <a:stretch>
            <a:fillRect/>
          </a:stretch>
        </p:blipFill>
        <p:spPr>
          <a:xfrm>
            <a:off x="8239124" y="0"/>
            <a:ext cx="3952875" cy="1860176"/>
          </a:xfrm>
          <a:prstGeom prst="rect">
            <a:avLst/>
          </a:prstGeom>
        </p:spPr>
      </p:pic>
      <p:pic>
        <p:nvPicPr>
          <p:cNvPr id="5" name="Picture 4"/>
          <p:cNvPicPr>
            <a:picLocks noChangeAspect="1"/>
          </p:cNvPicPr>
          <p:nvPr/>
        </p:nvPicPr>
        <p:blipFill>
          <a:blip r:embed="rId3"/>
          <a:stretch>
            <a:fillRect/>
          </a:stretch>
        </p:blipFill>
        <p:spPr>
          <a:xfrm>
            <a:off x="8136731" y="2895600"/>
            <a:ext cx="4055269" cy="3962400"/>
          </a:xfrm>
          <a:prstGeom prst="rect">
            <a:avLst/>
          </a:prstGeom>
        </p:spPr>
      </p:pic>
      <p:cxnSp>
        <p:nvCxnSpPr>
          <p:cNvPr id="7" name="Straight Arrow Connector 6"/>
          <p:cNvCxnSpPr>
            <a:stCxn id="8" idx="3"/>
          </p:cNvCxnSpPr>
          <p:nvPr/>
        </p:nvCxnSpPr>
        <p:spPr>
          <a:xfrm>
            <a:off x="7362825" y="2495550"/>
            <a:ext cx="1095375" cy="6477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5095875" y="2247900"/>
            <a:ext cx="2266950" cy="4953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48696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1059" y="2226129"/>
            <a:ext cx="8596668" cy="754743"/>
          </a:xfrm>
        </p:spPr>
        <p:txBody>
          <a:bodyPr>
            <a:noAutofit/>
          </a:bodyPr>
          <a:lstStyle/>
          <a:p>
            <a:r>
              <a:rPr lang="en-US" sz="9600" dirty="0" smtClean="0"/>
              <a:t>Backups</a:t>
            </a:r>
            <a:endParaRPr lang="en-US" sz="9600" dirty="0"/>
          </a:p>
        </p:txBody>
      </p:sp>
      <p:sp>
        <p:nvSpPr>
          <p:cNvPr id="3" name="Content Placeholder 2"/>
          <p:cNvSpPr>
            <a:spLocks noGrp="1"/>
          </p:cNvSpPr>
          <p:nvPr>
            <p:ph idx="1"/>
          </p:nvPr>
        </p:nvSpPr>
        <p:spPr>
          <a:xfrm>
            <a:off x="140305" y="4333875"/>
            <a:ext cx="9177866" cy="1580696"/>
          </a:xfrm>
        </p:spPr>
        <p:txBody>
          <a:bodyPr/>
          <a:lstStyle/>
          <a:p>
            <a:r>
              <a:rPr lang="en-US" dirty="0" smtClean="0"/>
              <a:t>text</a:t>
            </a:r>
            <a:endParaRPr lang="en-US" dirty="0"/>
          </a:p>
        </p:txBody>
      </p:sp>
    </p:spTree>
    <p:extLst>
      <p:ext uri="{BB962C8B-B14F-4D97-AF65-F5344CB8AC3E}">
        <p14:creationId xmlns:p14="http://schemas.microsoft.com/office/powerpoint/2010/main" val="9257126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l="5449" t="16751" r="5787"/>
          <a:stretch/>
        </p:blipFill>
        <p:spPr>
          <a:xfrm>
            <a:off x="396946" y="850608"/>
            <a:ext cx="4990214" cy="2135667"/>
          </a:xfrm>
          <a:prstGeom prst="rect">
            <a:avLst/>
          </a:prstGeom>
        </p:spPr>
      </p:pic>
      <p:sp>
        <p:nvSpPr>
          <p:cNvPr id="2" name="Title 1"/>
          <p:cNvSpPr>
            <a:spLocks noGrp="1"/>
          </p:cNvSpPr>
          <p:nvPr>
            <p:ph type="title"/>
          </p:nvPr>
        </p:nvSpPr>
        <p:spPr/>
        <p:txBody>
          <a:bodyPr/>
          <a:lstStyle/>
          <a:p>
            <a:r>
              <a:rPr lang="en-US" dirty="0" smtClean="0"/>
              <a:t>Momentum Resolution-II</a:t>
            </a:r>
            <a:endParaRPr lang="en-US" dirty="0"/>
          </a:p>
        </p:txBody>
      </p:sp>
      <p:sp>
        <p:nvSpPr>
          <p:cNvPr id="3" name="Content Placeholder 2"/>
          <p:cNvSpPr>
            <a:spLocks noGrp="1"/>
          </p:cNvSpPr>
          <p:nvPr>
            <p:ph idx="1"/>
          </p:nvPr>
        </p:nvSpPr>
        <p:spPr>
          <a:xfrm>
            <a:off x="377443" y="4781296"/>
            <a:ext cx="5513325" cy="1820672"/>
          </a:xfrm>
        </p:spPr>
        <p:txBody>
          <a:bodyPr/>
          <a:lstStyle/>
          <a:p>
            <a:r>
              <a:rPr lang="en-US" dirty="0"/>
              <a:t>A</a:t>
            </a:r>
            <a:r>
              <a:rPr lang="en-US" dirty="0" smtClean="0"/>
              <a:t>nalytic and full </a:t>
            </a:r>
            <a:r>
              <a:rPr lang="en-US" dirty="0" err="1" smtClean="0"/>
              <a:t>Geant</a:t>
            </a:r>
            <a:r>
              <a:rPr lang="en-US" dirty="0" smtClean="0"/>
              <a:t> simulations performed.</a:t>
            </a:r>
          </a:p>
          <a:p>
            <a:r>
              <a:rPr lang="en-US" dirty="0" smtClean="0"/>
              <a:t>All results agree remarkably well.</a:t>
            </a:r>
          </a:p>
          <a:p>
            <a:r>
              <a:rPr lang="en-US" dirty="0" smtClean="0">
                <a:solidFill>
                  <a:srgbClr val="FF0000"/>
                </a:solidFill>
              </a:rPr>
              <a:t>All options meet the experiment design goal.</a:t>
            </a:r>
            <a:endParaRPr lang="en-US" dirty="0">
              <a:solidFill>
                <a:srgbClr val="FF0000"/>
              </a:solidFill>
            </a:endParaRPr>
          </a:p>
        </p:txBody>
      </p:sp>
      <p:sp>
        <p:nvSpPr>
          <p:cNvPr id="4" name="Date Placeholder 3"/>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Tracking Systems</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white"/>
                </a:solidFill>
              </a:rPr>
              <a:pPr/>
              <a:t>4</a:t>
            </a:fld>
            <a:endParaRPr lang="en-US" dirty="0">
              <a:solidFill>
                <a:prstClr val="white"/>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0" y="527253"/>
            <a:ext cx="3269181" cy="293832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5544" y="3959271"/>
            <a:ext cx="6199400" cy="2916943"/>
          </a:xfrm>
          <a:prstGeom prst="rect">
            <a:avLst/>
          </a:prstGeom>
        </p:spPr>
      </p:pic>
      <p:pic>
        <p:nvPicPr>
          <p:cNvPr id="11" name="Picture 10"/>
          <p:cNvPicPr>
            <a:picLocks noChangeAspect="1"/>
          </p:cNvPicPr>
          <p:nvPr/>
        </p:nvPicPr>
        <p:blipFill rotWithShape="1">
          <a:blip r:embed="rId5">
            <a:clrChange>
              <a:clrFrom>
                <a:srgbClr val="FFFFFF"/>
              </a:clrFrom>
              <a:clrTo>
                <a:srgbClr val="FFFFFF">
                  <a:alpha val="0"/>
                </a:srgbClr>
              </a:clrTo>
            </a:clrChange>
          </a:blip>
          <a:srcRect t="8423"/>
          <a:stretch/>
        </p:blipFill>
        <p:spPr>
          <a:xfrm>
            <a:off x="9142571" y="771234"/>
            <a:ext cx="2918365" cy="3178974"/>
          </a:xfrm>
          <a:prstGeom prst="rect">
            <a:avLst/>
          </a:prstGeom>
          <a:solidFill>
            <a:schemeClr val="bg1"/>
          </a:solidFill>
        </p:spPr>
      </p:pic>
      <p:sp>
        <p:nvSpPr>
          <p:cNvPr id="13" name="TextBox 12"/>
          <p:cNvSpPr txBox="1"/>
          <p:nvPr/>
        </p:nvSpPr>
        <p:spPr>
          <a:xfrm>
            <a:off x="11161776" y="4191000"/>
            <a:ext cx="868680" cy="923330"/>
          </a:xfrm>
          <a:prstGeom prst="rect">
            <a:avLst/>
          </a:prstGeom>
          <a:noFill/>
        </p:spPr>
        <p:txBody>
          <a:bodyPr wrap="square" rtlCol="0">
            <a:spAutoFit/>
          </a:bodyPr>
          <a:lstStyle/>
          <a:p>
            <a:pPr algn="ctr"/>
            <a:r>
              <a:rPr lang="en-US" dirty="0" smtClean="0">
                <a:solidFill>
                  <a:srgbClr val="FF0000"/>
                </a:solidFill>
              </a:rPr>
              <a:t>Perf. Goal Met!</a:t>
            </a:r>
            <a:endParaRPr lang="en-US" dirty="0">
              <a:solidFill>
                <a:srgbClr val="FF0000"/>
              </a:solidFill>
            </a:endParaRPr>
          </a:p>
        </p:txBody>
      </p:sp>
      <p:sp>
        <p:nvSpPr>
          <p:cNvPr id="27" name="TextBox 26"/>
          <p:cNvSpPr txBox="1"/>
          <p:nvPr/>
        </p:nvSpPr>
        <p:spPr>
          <a:xfrm>
            <a:off x="9889023" y="1096137"/>
            <a:ext cx="1939145" cy="369332"/>
          </a:xfrm>
          <a:prstGeom prst="rect">
            <a:avLst/>
          </a:prstGeom>
          <a:solidFill>
            <a:schemeClr val="bg1"/>
          </a:solidFill>
        </p:spPr>
        <p:txBody>
          <a:bodyPr wrap="square" rtlCol="0">
            <a:spAutoFit/>
          </a:bodyPr>
          <a:lstStyle/>
          <a:p>
            <a:r>
              <a:rPr lang="en-US" sz="900" b="1" dirty="0" err="1" smtClean="0">
                <a:solidFill>
                  <a:prstClr val="black"/>
                </a:solidFill>
              </a:rPr>
              <a:t>sPHENIX</a:t>
            </a:r>
            <a:r>
              <a:rPr lang="en-US" sz="900" b="1" dirty="0" smtClean="0">
                <a:solidFill>
                  <a:prstClr val="black"/>
                </a:solidFill>
              </a:rPr>
              <a:t> MC Simulation</a:t>
            </a:r>
          </a:p>
          <a:p>
            <a:pPr marL="285750" indent="-285750">
              <a:buFont typeface="Arial" panose="020B0604020202020204" pitchFamily="34" charset="0"/>
              <a:buChar char="•"/>
            </a:pPr>
            <a:r>
              <a:rPr lang="en-US" sz="900" dirty="0" smtClean="0">
                <a:solidFill>
                  <a:prstClr val="black"/>
                </a:solidFill>
              </a:rPr>
              <a:t>MC for Hybrid Tracker</a:t>
            </a:r>
            <a:endParaRPr lang="en-US" sz="900" dirty="0">
              <a:solidFill>
                <a:prstClr val="black"/>
              </a:solidFill>
            </a:endParaRPr>
          </a:p>
        </p:txBody>
      </p:sp>
      <p:sp>
        <p:nvSpPr>
          <p:cNvPr id="30" name="TextBox 29"/>
          <p:cNvSpPr txBox="1"/>
          <p:nvPr/>
        </p:nvSpPr>
        <p:spPr>
          <a:xfrm>
            <a:off x="6565392" y="118872"/>
            <a:ext cx="1969065" cy="369332"/>
          </a:xfrm>
          <a:prstGeom prst="rect">
            <a:avLst/>
          </a:prstGeom>
          <a:solidFill>
            <a:srgbClr val="FFFF00"/>
          </a:solidFill>
        </p:spPr>
        <p:txBody>
          <a:bodyPr wrap="none" rtlCol="0">
            <a:spAutoFit/>
          </a:bodyPr>
          <a:lstStyle/>
          <a:p>
            <a:r>
              <a:rPr lang="en-US" dirty="0" smtClean="0">
                <a:solidFill>
                  <a:srgbClr val="1CADE4"/>
                </a:solidFill>
              </a:rPr>
              <a:t>Reference Design</a:t>
            </a:r>
            <a:endParaRPr lang="en-US" dirty="0">
              <a:solidFill>
                <a:srgbClr val="1CADE4"/>
              </a:solidFill>
            </a:endParaRPr>
          </a:p>
        </p:txBody>
      </p:sp>
      <p:sp>
        <p:nvSpPr>
          <p:cNvPr id="31" name="TextBox 30"/>
          <p:cNvSpPr txBox="1"/>
          <p:nvPr/>
        </p:nvSpPr>
        <p:spPr>
          <a:xfrm>
            <a:off x="9031224" y="118872"/>
            <a:ext cx="2992807" cy="369332"/>
          </a:xfrm>
          <a:prstGeom prst="rect">
            <a:avLst/>
          </a:prstGeom>
          <a:solidFill>
            <a:srgbClr val="FFFF00"/>
          </a:solidFill>
        </p:spPr>
        <p:txBody>
          <a:bodyPr wrap="none" rtlCol="0">
            <a:spAutoFit/>
          </a:bodyPr>
          <a:lstStyle/>
          <a:p>
            <a:r>
              <a:rPr lang="en-US" dirty="0" smtClean="0">
                <a:solidFill>
                  <a:srgbClr val="1CADE4"/>
                </a:solidFill>
              </a:rPr>
              <a:t>Hybrid:  Reuse Pixels + TPC</a:t>
            </a:r>
            <a:endParaRPr lang="en-US" dirty="0">
              <a:solidFill>
                <a:srgbClr val="1CADE4"/>
              </a:solidFill>
            </a:endParaRPr>
          </a:p>
        </p:txBody>
      </p:sp>
      <p:pic>
        <p:nvPicPr>
          <p:cNvPr id="52" name="Picture 51"/>
          <p:cNvPicPr>
            <a:picLocks noChangeAspect="1"/>
          </p:cNvPicPr>
          <p:nvPr/>
        </p:nvPicPr>
        <p:blipFill>
          <a:blip r:embed="rId6"/>
          <a:stretch>
            <a:fillRect/>
          </a:stretch>
        </p:blipFill>
        <p:spPr>
          <a:xfrm>
            <a:off x="768350" y="3278187"/>
            <a:ext cx="4457700" cy="1190625"/>
          </a:xfrm>
          <a:prstGeom prst="rect">
            <a:avLst/>
          </a:prstGeom>
        </p:spPr>
      </p:pic>
      <p:sp>
        <p:nvSpPr>
          <p:cNvPr id="53" name="Oval 52"/>
          <p:cNvSpPr/>
          <p:nvPr/>
        </p:nvSpPr>
        <p:spPr>
          <a:xfrm>
            <a:off x="4089400" y="1536700"/>
            <a:ext cx="368300" cy="4064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4" name="Oval 53"/>
          <p:cNvSpPr/>
          <p:nvPr/>
        </p:nvSpPr>
        <p:spPr>
          <a:xfrm>
            <a:off x="2667000" y="3657600"/>
            <a:ext cx="368300" cy="4064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56" name="Elbow Connector 55"/>
          <p:cNvCxnSpPr>
            <a:stCxn id="53" idx="2"/>
            <a:endCxn id="54" idx="6"/>
          </p:cNvCxnSpPr>
          <p:nvPr/>
        </p:nvCxnSpPr>
        <p:spPr>
          <a:xfrm rot="10800000" flipV="1">
            <a:off x="3035300" y="1739900"/>
            <a:ext cx="1054100" cy="2120900"/>
          </a:xfrm>
          <a:prstGeom prst="bentConnector3">
            <a:avLst>
              <a:gd name="adj1" fmla="val 17470"/>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940040" y="4191000"/>
            <a:ext cx="868680" cy="923330"/>
          </a:xfrm>
          <a:prstGeom prst="rect">
            <a:avLst/>
          </a:prstGeom>
          <a:noFill/>
        </p:spPr>
        <p:txBody>
          <a:bodyPr wrap="square" rtlCol="0">
            <a:spAutoFit/>
          </a:bodyPr>
          <a:lstStyle/>
          <a:p>
            <a:pPr algn="ctr"/>
            <a:r>
              <a:rPr lang="en-US" dirty="0" smtClean="0">
                <a:solidFill>
                  <a:srgbClr val="FF0000"/>
                </a:solidFill>
              </a:rPr>
              <a:t>Perf. Goal Met!</a:t>
            </a:r>
            <a:endParaRPr lang="en-US" dirty="0">
              <a:solidFill>
                <a:srgbClr val="FF0000"/>
              </a:solidFill>
            </a:endParaRPr>
          </a:p>
        </p:txBody>
      </p:sp>
    </p:spTree>
    <p:extLst>
      <p:ext uri="{BB962C8B-B14F-4D97-AF65-F5344CB8AC3E}">
        <p14:creationId xmlns:p14="http://schemas.microsoft.com/office/powerpoint/2010/main" val="3372208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Bottom Line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40305" y="1151846"/>
                <a:ext cx="5008344" cy="5413711"/>
              </a:xfrm>
            </p:spPr>
            <p:txBody>
              <a:bodyPr>
                <a:normAutofit/>
              </a:bodyPr>
              <a:lstStyle/>
              <a:p>
                <a14:m>
                  <m:oMath xmlns:m="http://schemas.openxmlformats.org/officeDocument/2006/math">
                    <m:r>
                      <a:rPr lang="en-US" i="1">
                        <a:latin typeface="Cambria Math" panose="02040503050406030204" pitchFamily="18" charset="0"/>
                        <a:ea typeface="Cambria Math" panose="02040503050406030204" pitchFamily="18" charset="0"/>
                      </a:rPr>
                      <m:t>𝛿</m:t>
                    </m:r>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𝐹</m:t>
                            </m:r>
                          </m:e>
                          <m:sub>
                            <m:r>
                              <a:rPr lang="en-US" i="1">
                                <a:latin typeface="Cambria Math" panose="02040503050406030204" pitchFamily="18" charset="0"/>
                                <a:ea typeface="Cambria Math" panose="02040503050406030204" pitchFamily="18" charset="0"/>
                              </a:rPr>
                              <m:t>𝑎𝑝𝑝𝑙𝑖𝑒𝑑</m:t>
                            </m:r>
                          </m:sub>
                        </m:sSub>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𝐿</m:t>
                            </m:r>
                          </m:e>
                          <m:sup>
                            <m:r>
                              <a:rPr lang="en-US" i="1">
                                <a:latin typeface="Cambria Math" panose="02040503050406030204" pitchFamily="18" charset="0"/>
                                <a:ea typeface="Cambria Math" panose="02040503050406030204" pitchFamily="18" charset="0"/>
                              </a:rPr>
                              <m:t>3</m:t>
                            </m:r>
                          </m:sup>
                        </m:sSup>
                      </m:num>
                      <m:den>
                        <m:r>
                          <a:rPr lang="en-US" i="1">
                            <a:latin typeface="Cambria Math" panose="02040503050406030204" pitchFamily="18" charset="0"/>
                            <a:ea typeface="Cambria Math" panose="02040503050406030204" pitchFamily="18" charset="0"/>
                          </a:rPr>
                          <m:t>𝐸𝑡𝑏</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h</m:t>
                            </m:r>
                          </m:e>
                          <m:sup>
                            <m:r>
                              <a:rPr lang="en-US" i="1">
                                <a:latin typeface="Cambria Math" panose="02040503050406030204" pitchFamily="18" charset="0"/>
                                <a:ea typeface="Cambria Math" panose="02040503050406030204" pitchFamily="18" charset="0"/>
                              </a:rPr>
                              <m:t>2</m:t>
                            </m:r>
                          </m:sup>
                        </m:sSup>
                      </m:den>
                    </m:f>
                  </m:oMath>
                </a14:m>
                <a:r>
                  <a:rPr lang="en-US" dirty="0" smtClean="0"/>
                  <a:t> implies that:</a:t>
                </a:r>
              </a:p>
              <a:p>
                <a:pPr lvl="1"/>
                <a:r>
                  <a:rPr lang="en-US" dirty="0" smtClean="0"/>
                  <a:t>The stiffness goes:</a:t>
                </a:r>
              </a:p>
              <a:p>
                <a:pPr lvl="2"/>
                <a:r>
                  <a:rPr lang="en-US" dirty="0" smtClean="0"/>
                  <a:t>Up as skin modulus</a:t>
                </a:r>
              </a:p>
              <a:p>
                <a:pPr lvl="2"/>
                <a:r>
                  <a:rPr lang="en-US" dirty="0" smtClean="0"/>
                  <a:t>Up as skin thickness</a:t>
                </a:r>
              </a:p>
              <a:p>
                <a:pPr lvl="2"/>
                <a:r>
                  <a:rPr lang="en-US" dirty="0" smtClean="0"/>
                  <a:t>Up as beam width.</a:t>
                </a:r>
              </a:p>
              <a:p>
                <a:pPr lvl="2"/>
                <a:r>
                  <a:rPr lang="en-US" dirty="0" smtClean="0"/>
                  <a:t>Up as honeycomb thickness SQUARED.</a:t>
                </a:r>
              </a:p>
              <a:p>
                <a:pPr lvl="2"/>
                <a:r>
                  <a:rPr lang="en-US" dirty="0" smtClean="0"/>
                  <a:t>Down as length CUBED.</a:t>
                </a:r>
              </a:p>
              <a:p>
                <a:r>
                  <a:rPr lang="en-US" dirty="0" smtClean="0"/>
                  <a:t>Full calculation requires deflections due to both elastic and shear modulus:</a:t>
                </a:r>
              </a:p>
              <a:p>
                <a:endParaRPr lang="en-US" dirty="0"/>
              </a:p>
              <a:p>
                <a:endParaRPr lang="en-US" dirty="0" smtClean="0"/>
              </a:p>
              <a:p>
                <a:endParaRPr lang="en-US" dirty="0"/>
              </a:p>
              <a:p>
                <a:r>
                  <a:rPr lang="en-US" dirty="0" smtClean="0"/>
                  <a:t>So…we have enough knowledge to input parameters into the CAD…</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40305" y="1151846"/>
                <a:ext cx="5008344" cy="5413711"/>
              </a:xfrm>
              <a:blipFill rotWithShape="0">
                <a:blip r:embed="rId2"/>
                <a:stretch>
                  <a:fillRect l="-243" r="-973"/>
                </a:stretch>
              </a:blipFill>
            </p:spPr>
            <p:txBody>
              <a:bodyPr/>
              <a:lstStyle/>
              <a:p>
                <a:r>
                  <a:rPr lang="en-US">
                    <a:noFill/>
                  </a:rPr>
                  <a:t> </a:t>
                </a:r>
              </a:p>
            </p:txBody>
          </p:sp>
        </mc:Fallback>
      </mc:AlternateContent>
      <p:pic>
        <p:nvPicPr>
          <p:cNvPr id="4" name="Picture 3"/>
          <p:cNvPicPr>
            <a:picLocks noChangeAspect="1"/>
          </p:cNvPicPr>
          <p:nvPr/>
        </p:nvPicPr>
        <p:blipFill>
          <a:blip r:embed="rId3"/>
          <a:stretch>
            <a:fillRect/>
          </a:stretch>
        </p:blipFill>
        <p:spPr>
          <a:xfrm>
            <a:off x="1527862" y="4517553"/>
            <a:ext cx="2381250" cy="1019175"/>
          </a:xfrm>
          <a:prstGeom prst="rect">
            <a:avLst/>
          </a:prstGeom>
        </p:spPr>
      </p:pic>
      <p:pic>
        <p:nvPicPr>
          <p:cNvPr id="5" name="Picture 4"/>
          <p:cNvPicPr>
            <a:picLocks noChangeAspect="1"/>
          </p:cNvPicPr>
          <p:nvPr/>
        </p:nvPicPr>
        <p:blipFill>
          <a:blip r:embed="rId4"/>
          <a:stretch>
            <a:fillRect/>
          </a:stretch>
        </p:blipFill>
        <p:spPr>
          <a:xfrm>
            <a:off x="5348931" y="123825"/>
            <a:ext cx="6667500" cy="6734175"/>
          </a:xfrm>
          <a:prstGeom prst="rect">
            <a:avLst/>
          </a:prstGeom>
        </p:spPr>
      </p:pic>
    </p:spTree>
    <p:extLst>
      <p:ext uri="{BB962C8B-B14F-4D97-AF65-F5344CB8AC3E}">
        <p14:creationId xmlns:p14="http://schemas.microsoft.com/office/powerpoint/2010/main" val="18495607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Progress…</a:t>
            </a:r>
            <a:endParaRPr lang="en-US" dirty="0"/>
          </a:p>
        </p:txBody>
      </p:sp>
      <p:pic>
        <p:nvPicPr>
          <p:cNvPr id="4" name="Picture 3"/>
          <p:cNvPicPr>
            <a:picLocks noChangeAspect="1"/>
          </p:cNvPicPr>
          <p:nvPr/>
        </p:nvPicPr>
        <p:blipFill>
          <a:blip r:embed="rId2"/>
          <a:stretch>
            <a:fillRect/>
          </a:stretch>
        </p:blipFill>
        <p:spPr>
          <a:xfrm>
            <a:off x="338137" y="1085850"/>
            <a:ext cx="3895725" cy="283845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86700" y="0"/>
            <a:ext cx="4305300" cy="3228975"/>
          </a:xfrm>
          <a:prstGeom prst="rect">
            <a:avLst/>
          </a:prstGeom>
        </p:spPr>
      </p:pic>
      <p:sp>
        <p:nvSpPr>
          <p:cNvPr id="6" name="TextBox 5"/>
          <p:cNvSpPr txBox="1"/>
          <p:nvPr/>
        </p:nvSpPr>
        <p:spPr>
          <a:xfrm>
            <a:off x="7962900" y="657225"/>
            <a:ext cx="511679" cy="369332"/>
          </a:xfrm>
          <a:prstGeom prst="rect">
            <a:avLst/>
          </a:prstGeom>
          <a:noFill/>
        </p:spPr>
        <p:txBody>
          <a:bodyPr wrap="none" rtlCol="0">
            <a:spAutoFit/>
          </a:bodyPr>
          <a:lstStyle/>
          <a:p>
            <a:r>
              <a:rPr lang="en-US" dirty="0" err="1" smtClean="0">
                <a:solidFill>
                  <a:srgbClr val="FFFF00"/>
                </a:solidFill>
              </a:rPr>
              <a:t>Niv</a:t>
            </a:r>
            <a:endParaRPr lang="en-US" dirty="0">
              <a:solidFill>
                <a:srgbClr val="FFFF00"/>
              </a:solidFill>
            </a:endParaRPr>
          </a:p>
        </p:txBody>
      </p:sp>
      <p:sp>
        <p:nvSpPr>
          <p:cNvPr id="7" name="TextBox 6"/>
          <p:cNvSpPr txBox="1"/>
          <p:nvPr/>
        </p:nvSpPr>
        <p:spPr>
          <a:xfrm>
            <a:off x="9286875" y="0"/>
            <a:ext cx="511743" cy="369332"/>
          </a:xfrm>
          <a:prstGeom prst="rect">
            <a:avLst/>
          </a:prstGeom>
          <a:noFill/>
        </p:spPr>
        <p:txBody>
          <a:bodyPr wrap="none" rtlCol="0">
            <a:spAutoFit/>
          </a:bodyPr>
          <a:lstStyle/>
          <a:p>
            <a:r>
              <a:rPr lang="en-US" dirty="0" smtClean="0">
                <a:solidFill>
                  <a:srgbClr val="FFFF00"/>
                </a:solidFill>
              </a:rPr>
              <a:t>Wil</a:t>
            </a:r>
            <a:endParaRPr lang="en-US" dirty="0">
              <a:solidFill>
                <a:srgbClr val="FFFF00"/>
              </a:solidFill>
            </a:endParaRPr>
          </a:p>
        </p:txBody>
      </p:sp>
      <p:sp>
        <p:nvSpPr>
          <p:cNvPr id="8" name="TextBox 7"/>
          <p:cNvSpPr txBox="1"/>
          <p:nvPr/>
        </p:nvSpPr>
        <p:spPr>
          <a:xfrm>
            <a:off x="10487025" y="2076450"/>
            <a:ext cx="615874" cy="369332"/>
          </a:xfrm>
          <a:prstGeom prst="rect">
            <a:avLst/>
          </a:prstGeom>
          <a:noFill/>
        </p:spPr>
        <p:txBody>
          <a:bodyPr wrap="none" rtlCol="0">
            <a:spAutoFit/>
          </a:bodyPr>
          <a:lstStyle/>
          <a:p>
            <a:r>
              <a:rPr lang="en-US" dirty="0" smtClean="0">
                <a:solidFill>
                  <a:srgbClr val="FFFF00"/>
                </a:solidFill>
              </a:rPr>
              <a:t>Lilly</a:t>
            </a:r>
            <a:endParaRPr lang="en-US" dirty="0">
              <a:solidFill>
                <a:srgbClr val="FFFF00"/>
              </a:solidFill>
            </a:endParaRPr>
          </a:p>
        </p:txBody>
      </p:sp>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74001" y="3295650"/>
            <a:ext cx="4330700" cy="3248025"/>
          </a:xfrm>
          <a:prstGeom prst="rect">
            <a:avLst/>
          </a:prstGeom>
        </p:spPr>
      </p:pic>
      <p:pic>
        <p:nvPicPr>
          <p:cNvPr id="10" name="Picture 9"/>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133475" y="4034424"/>
            <a:ext cx="6467475" cy="2823576"/>
          </a:xfrm>
          <a:prstGeom prst="rect">
            <a:avLst/>
          </a:prstGeom>
        </p:spPr>
      </p:pic>
      <p:sp>
        <p:nvSpPr>
          <p:cNvPr id="11" name="TextBox 10"/>
          <p:cNvSpPr txBox="1"/>
          <p:nvPr/>
        </p:nvSpPr>
        <p:spPr>
          <a:xfrm>
            <a:off x="685800" y="3600450"/>
            <a:ext cx="3283271" cy="369332"/>
          </a:xfrm>
          <a:prstGeom prst="rect">
            <a:avLst/>
          </a:prstGeom>
          <a:noFill/>
        </p:spPr>
        <p:txBody>
          <a:bodyPr wrap="none" rtlCol="0">
            <a:spAutoFit/>
          </a:bodyPr>
          <a:lstStyle/>
          <a:p>
            <a:r>
              <a:rPr lang="en-US" dirty="0" smtClean="0"/>
              <a:t>Inventor (</a:t>
            </a:r>
            <a:r>
              <a:rPr lang="en-US" dirty="0" err="1" smtClean="0"/>
              <a:t>Solidworks</a:t>
            </a:r>
            <a:r>
              <a:rPr lang="en-US" dirty="0" smtClean="0"/>
              <a:t> not free)</a:t>
            </a:r>
            <a:endParaRPr lang="en-US" dirty="0"/>
          </a:p>
        </p:txBody>
      </p:sp>
      <p:sp>
        <p:nvSpPr>
          <p:cNvPr id="12" name="TextBox 11"/>
          <p:cNvSpPr txBox="1"/>
          <p:nvPr/>
        </p:nvSpPr>
        <p:spPr>
          <a:xfrm>
            <a:off x="10487025" y="3933825"/>
            <a:ext cx="511679" cy="369332"/>
          </a:xfrm>
          <a:prstGeom prst="rect">
            <a:avLst/>
          </a:prstGeom>
          <a:noFill/>
        </p:spPr>
        <p:txBody>
          <a:bodyPr wrap="none" rtlCol="0">
            <a:spAutoFit/>
          </a:bodyPr>
          <a:lstStyle/>
          <a:p>
            <a:r>
              <a:rPr lang="en-US" dirty="0" err="1" smtClean="0">
                <a:solidFill>
                  <a:srgbClr val="FFFF00"/>
                </a:solidFill>
              </a:rPr>
              <a:t>Niv</a:t>
            </a:r>
            <a:endParaRPr lang="en-US" dirty="0">
              <a:solidFill>
                <a:srgbClr val="FFFF00"/>
              </a:solidFill>
            </a:endParaRPr>
          </a:p>
        </p:txBody>
      </p:sp>
      <p:sp>
        <p:nvSpPr>
          <p:cNvPr id="13" name="TextBox 12"/>
          <p:cNvSpPr txBox="1"/>
          <p:nvPr/>
        </p:nvSpPr>
        <p:spPr>
          <a:xfrm>
            <a:off x="9839325" y="3676650"/>
            <a:ext cx="511743" cy="369332"/>
          </a:xfrm>
          <a:prstGeom prst="rect">
            <a:avLst/>
          </a:prstGeom>
          <a:noFill/>
        </p:spPr>
        <p:txBody>
          <a:bodyPr wrap="none" rtlCol="0">
            <a:spAutoFit/>
          </a:bodyPr>
          <a:lstStyle/>
          <a:p>
            <a:r>
              <a:rPr lang="en-US" dirty="0" smtClean="0">
                <a:solidFill>
                  <a:srgbClr val="FFFF00"/>
                </a:solidFill>
              </a:rPr>
              <a:t>Wil</a:t>
            </a:r>
            <a:endParaRPr lang="en-US" dirty="0">
              <a:solidFill>
                <a:srgbClr val="FFFF00"/>
              </a:solidFill>
            </a:endParaRPr>
          </a:p>
        </p:txBody>
      </p:sp>
      <p:sp>
        <p:nvSpPr>
          <p:cNvPr id="14" name="TextBox 13"/>
          <p:cNvSpPr txBox="1"/>
          <p:nvPr/>
        </p:nvSpPr>
        <p:spPr>
          <a:xfrm>
            <a:off x="11496675" y="4838700"/>
            <a:ext cx="615874" cy="369332"/>
          </a:xfrm>
          <a:prstGeom prst="rect">
            <a:avLst/>
          </a:prstGeom>
          <a:noFill/>
        </p:spPr>
        <p:txBody>
          <a:bodyPr wrap="none" rtlCol="0">
            <a:spAutoFit/>
          </a:bodyPr>
          <a:lstStyle/>
          <a:p>
            <a:r>
              <a:rPr lang="en-US" dirty="0" smtClean="0">
                <a:solidFill>
                  <a:srgbClr val="FFFF00"/>
                </a:solidFill>
              </a:rPr>
              <a:t>Lilly</a:t>
            </a:r>
            <a:endParaRPr lang="en-US" dirty="0">
              <a:solidFill>
                <a:srgbClr val="FFFF00"/>
              </a:solidFill>
            </a:endParaRPr>
          </a:p>
        </p:txBody>
      </p:sp>
      <p:sp>
        <p:nvSpPr>
          <p:cNvPr id="15" name="TextBox 14"/>
          <p:cNvSpPr txBox="1"/>
          <p:nvPr/>
        </p:nvSpPr>
        <p:spPr>
          <a:xfrm>
            <a:off x="9401175" y="3876675"/>
            <a:ext cx="625492" cy="369332"/>
          </a:xfrm>
          <a:prstGeom prst="rect">
            <a:avLst/>
          </a:prstGeom>
          <a:noFill/>
        </p:spPr>
        <p:txBody>
          <a:bodyPr wrap="none" rtlCol="0">
            <a:spAutoFit/>
          </a:bodyPr>
          <a:lstStyle/>
          <a:p>
            <a:r>
              <a:rPr lang="en-US" dirty="0" err="1" smtClean="0">
                <a:solidFill>
                  <a:srgbClr val="FFFF00"/>
                </a:solidFill>
              </a:rPr>
              <a:t>Elad</a:t>
            </a:r>
            <a:endParaRPr lang="en-US" dirty="0">
              <a:solidFill>
                <a:srgbClr val="FFFF00"/>
              </a:solidFill>
            </a:endParaRPr>
          </a:p>
        </p:txBody>
      </p:sp>
      <p:sp>
        <p:nvSpPr>
          <p:cNvPr id="16" name="TextBox 15"/>
          <p:cNvSpPr txBox="1"/>
          <p:nvPr/>
        </p:nvSpPr>
        <p:spPr>
          <a:xfrm>
            <a:off x="4600575" y="4238625"/>
            <a:ext cx="1149674" cy="369332"/>
          </a:xfrm>
          <a:prstGeom prst="rect">
            <a:avLst/>
          </a:prstGeom>
          <a:noFill/>
        </p:spPr>
        <p:txBody>
          <a:bodyPr wrap="none" rtlCol="0">
            <a:spAutoFit/>
          </a:bodyPr>
          <a:lstStyle/>
          <a:p>
            <a:r>
              <a:rPr lang="en-US" dirty="0" smtClean="0">
                <a:solidFill>
                  <a:srgbClr val="FFFF00"/>
                </a:solidFill>
              </a:rPr>
              <a:t>Fernando</a:t>
            </a:r>
            <a:endParaRPr lang="en-US" dirty="0">
              <a:solidFill>
                <a:srgbClr val="FFFF00"/>
              </a:solidFill>
            </a:endParaRPr>
          </a:p>
        </p:txBody>
      </p:sp>
      <p:sp>
        <p:nvSpPr>
          <p:cNvPr id="18" name="TextBox 17"/>
          <p:cNvSpPr txBox="1"/>
          <p:nvPr/>
        </p:nvSpPr>
        <p:spPr>
          <a:xfrm>
            <a:off x="8305800" y="3790950"/>
            <a:ext cx="1116011" cy="369332"/>
          </a:xfrm>
          <a:prstGeom prst="rect">
            <a:avLst/>
          </a:prstGeom>
          <a:noFill/>
        </p:spPr>
        <p:txBody>
          <a:bodyPr wrap="none" rtlCol="0">
            <a:spAutoFit/>
          </a:bodyPr>
          <a:lstStyle/>
          <a:p>
            <a:r>
              <a:rPr lang="en-US" dirty="0" smtClean="0">
                <a:solidFill>
                  <a:srgbClr val="FFFF00"/>
                </a:solidFill>
              </a:rPr>
              <a:t>Desmond</a:t>
            </a:r>
            <a:endParaRPr lang="en-US" dirty="0">
              <a:solidFill>
                <a:srgbClr val="FFFF00"/>
              </a:solidFill>
            </a:endParaRPr>
          </a:p>
        </p:txBody>
      </p:sp>
    </p:spTree>
    <p:extLst>
      <p:ext uri="{BB962C8B-B14F-4D97-AF65-F5344CB8AC3E}">
        <p14:creationId xmlns:p14="http://schemas.microsoft.com/office/powerpoint/2010/main" val="8104267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Endcap </a:t>
            </a:r>
            <a:r>
              <a:rPr lang="en-US" dirty="0"/>
              <a:t>&amp;</a:t>
            </a:r>
            <a:r>
              <a:rPr lang="en-US" dirty="0" smtClean="0"/>
              <a:t> Avalanche</a:t>
            </a:r>
            <a:endParaRPr lang="en-US" dirty="0"/>
          </a:p>
        </p:txBody>
      </p:sp>
      <p:sp>
        <p:nvSpPr>
          <p:cNvPr id="3" name="Content Placeholder 2"/>
          <p:cNvSpPr>
            <a:spLocks noGrp="1"/>
          </p:cNvSpPr>
          <p:nvPr>
            <p:ph idx="1"/>
          </p:nvPr>
        </p:nvSpPr>
        <p:spPr>
          <a:xfrm>
            <a:off x="121255" y="856572"/>
            <a:ext cx="9177866" cy="4762724"/>
          </a:xfrm>
        </p:spPr>
        <p:txBody>
          <a:bodyPr/>
          <a:lstStyle/>
          <a:p>
            <a:r>
              <a:rPr lang="en-US" dirty="0" smtClean="0"/>
              <a:t>No work done yet…need help!</a:t>
            </a:r>
          </a:p>
          <a:p>
            <a:r>
              <a:rPr lang="en-US" dirty="0" smtClean="0"/>
              <a:t>Endcap is interface to EVERYTHING…</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77225" y="95032"/>
            <a:ext cx="3823178" cy="3719483"/>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880" y="1828208"/>
            <a:ext cx="7480440" cy="4858933"/>
          </a:xfrm>
          <a:prstGeom prst="rect">
            <a:avLst/>
          </a:prstGeom>
        </p:spPr>
      </p:pic>
      <p:sp>
        <p:nvSpPr>
          <p:cNvPr id="6" name="TextBox 5"/>
          <p:cNvSpPr txBox="1"/>
          <p:nvPr/>
        </p:nvSpPr>
        <p:spPr>
          <a:xfrm>
            <a:off x="3619500" y="4886325"/>
            <a:ext cx="678391" cy="369332"/>
          </a:xfrm>
          <a:prstGeom prst="rect">
            <a:avLst/>
          </a:prstGeom>
          <a:noFill/>
        </p:spPr>
        <p:txBody>
          <a:bodyPr wrap="none" rtlCol="0">
            <a:spAutoFit/>
          </a:bodyPr>
          <a:lstStyle/>
          <a:p>
            <a:r>
              <a:rPr lang="en-US" dirty="0" smtClean="0">
                <a:solidFill>
                  <a:srgbClr val="FFFF00"/>
                </a:solidFill>
              </a:rPr>
              <a:t>STAR</a:t>
            </a:r>
            <a:endParaRPr lang="en-US" dirty="0">
              <a:solidFill>
                <a:srgbClr val="FFFF00"/>
              </a:solidFill>
            </a:endParaRPr>
          </a:p>
        </p:txBody>
      </p:sp>
      <p:sp>
        <p:nvSpPr>
          <p:cNvPr id="7" name="TextBox 6"/>
          <p:cNvSpPr txBox="1"/>
          <p:nvPr/>
        </p:nvSpPr>
        <p:spPr>
          <a:xfrm>
            <a:off x="9505950" y="2324100"/>
            <a:ext cx="678391" cy="369332"/>
          </a:xfrm>
          <a:prstGeom prst="rect">
            <a:avLst/>
          </a:prstGeom>
          <a:noFill/>
        </p:spPr>
        <p:txBody>
          <a:bodyPr wrap="none" rtlCol="0">
            <a:spAutoFit/>
          </a:bodyPr>
          <a:lstStyle/>
          <a:p>
            <a:r>
              <a:rPr lang="en-US" dirty="0" smtClean="0"/>
              <a:t>STAR</a:t>
            </a:r>
            <a:endParaRPr lang="en-US" dirty="0"/>
          </a:p>
        </p:txBody>
      </p:sp>
      <p:pic>
        <p:nvPicPr>
          <p:cNvPr id="8" name="Picture 7"/>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866852" y="3848100"/>
            <a:ext cx="2325148" cy="3009900"/>
          </a:xfrm>
          <a:prstGeom prst="rect">
            <a:avLst/>
          </a:prstGeom>
        </p:spPr>
      </p:pic>
      <p:sp>
        <p:nvSpPr>
          <p:cNvPr id="9" name="TextBox 8"/>
          <p:cNvSpPr txBox="1"/>
          <p:nvPr/>
        </p:nvSpPr>
        <p:spPr>
          <a:xfrm>
            <a:off x="11449050" y="6391275"/>
            <a:ext cx="503664" cy="369332"/>
          </a:xfrm>
          <a:prstGeom prst="rect">
            <a:avLst/>
          </a:prstGeom>
          <a:noFill/>
        </p:spPr>
        <p:txBody>
          <a:bodyPr wrap="none" rtlCol="0">
            <a:spAutoFit/>
          </a:bodyPr>
          <a:lstStyle/>
          <a:p>
            <a:r>
              <a:rPr lang="en-US" dirty="0" smtClean="0"/>
              <a:t>ILC</a:t>
            </a:r>
            <a:endParaRPr lang="en-US" dirty="0"/>
          </a:p>
        </p:txBody>
      </p:sp>
    </p:spTree>
    <p:extLst>
      <p:ext uri="{BB962C8B-B14F-4D97-AF65-F5344CB8AC3E}">
        <p14:creationId xmlns:p14="http://schemas.microsoft.com/office/powerpoint/2010/main" val="245472962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Plate Assembly - ALICE</a:t>
            </a:r>
            <a:endParaRPr lang="en-US" dirty="0"/>
          </a:p>
        </p:txBody>
      </p:sp>
      <p:sp>
        <p:nvSpPr>
          <p:cNvPr id="3" name="Content Placeholder 2"/>
          <p:cNvSpPr>
            <a:spLocks noGrp="1"/>
          </p:cNvSpPr>
          <p:nvPr>
            <p:ph idx="1"/>
          </p:nvPr>
        </p:nvSpPr>
        <p:spPr>
          <a:xfrm>
            <a:off x="140305" y="1151847"/>
            <a:ext cx="5280781" cy="959982"/>
          </a:xfrm>
        </p:spPr>
        <p:txBody>
          <a:bodyPr/>
          <a:lstStyle/>
          <a:p>
            <a:r>
              <a:rPr lang="en-US" dirty="0" smtClean="0"/>
              <a:t>Not dead at bars since “chamber” is interior to the end plate</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20114" y="58056"/>
            <a:ext cx="5227562" cy="3920671"/>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0457" y="2481943"/>
            <a:ext cx="5539619" cy="4154714"/>
          </a:xfrm>
          <a:prstGeom prst="rect">
            <a:avLst/>
          </a:prstGeom>
        </p:spPr>
      </p:pic>
      <p:sp>
        <p:nvSpPr>
          <p:cNvPr id="6" name="TextBox 5"/>
          <p:cNvSpPr txBox="1"/>
          <p:nvPr/>
        </p:nvSpPr>
        <p:spPr>
          <a:xfrm>
            <a:off x="6734175" y="3562350"/>
            <a:ext cx="2494594" cy="369332"/>
          </a:xfrm>
          <a:prstGeom prst="rect">
            <a:avLst/>
          </a:prstGeom>
          <a:noFill/>
        </p:spPr>
        <p:txBody>
          <a:bodyPr wrap="none" rtlCol="0">
            <a:spAutoFit/>
          </a:bodyPr>
          <a:lstStyle/>
          <a:p>
            <a:r>
              <a:rPr lang="en-US" dirty="0" smtClean="0">
                <a:solidFill>
                  <a:srgbClr val="FFFF00"/>
                </a:solidFill>
              </a:rPr>
              <a:t>Where is CERN Safety?</a:t>
            </a:r>
            <a:endParaRPr lang="en-US" dirty="0">
              <a:solidFill>
                <a:srgbClr val="FFFF00"/>
              </a:solidFill>
            </a:endParaRPr>
          </a:p>
        </p:txBody>
      </p:sp>
    </p:spTree>
    <p:extLst>
      <p:ext uri="{BB962C8B-B14F-4D97-AF65-F5344CB8AC3E}">
        <p14:creationId xmlns:p14="http://schemas.microsoft.com/office/powerpoint/2010/main" val="208002718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Central Membrane stretched.</a:t>
            </a:r>
            <a:endParaRPr lang="en-US" dirty="0"/>
          </a:p>
        </p:txBody>
      </p:sp>
      <p:sp>
        <p:nvSpPr>
          <p:cNvPr id="3" name="Content Placeholder 2"/>
          <p:cNvSpPr>
            <a:spLocks noGrp="1"/>
          </p:cNvSpPr>
          <p:nvPr>
            <p:ph idx="1"/>
          </p:nvPr>
        </p:nvSpPr>
        <p:spPr/>
        <p:txBody>
          <a:bodyPr/>
          <a:lstStyle/>
          <a:p>
            <a:r>
              <a:rPr lang="en-US" dirty="0" smtClean="0"/>
              <a:t>We know how to stretch a membrane.</a:t>
            </a:r>
          </a:p>
          <a:p>
            <a:r>
              <a:rPr lang="en-US" dirty="0" smtClean="0"/>
              <a:t>How do we ATTACH?</a:t>
            </a:r>
          </a:p>
          <a:p>
            <a:pPr lvl="1"/>
            <a:r>
              <a:rPr lang="en-US" dirty="0" smtClean="0"/>
              <a:t>Electrically</a:t>
            </a:r>
          </a:p>
          <a:p>
            <a:pPr lvl="1"/>
            <a:r>
              <a:rPr lang="en-US" dirty="0" smtClean="0"/>
              <a:t>Mechanically</a:t>
            </a:r>
          </a:p>
          <a:p>
            <a:pPr lvl="1"/>
            <a:r>
              <a:rPr lang="en-US" dirty="0" smtClean="0"/>
              <a:t>ACCURATELY!!!</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64851" y="768802"/>
            <a:ext cx="7527150" cy="5012873"/>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64756" y="3283649"/>
            <a:ext cx="2680763" cy="3574351"/>
          </a:xfrm>
          <a:prstGeom prst="rect">
            <a:avLst/>
          </a:prstGeom>
        </p:spPr>
      </p:pic>
    </p:spTree>
    <p:extLst>
      <p:ext uri="{BB962C8B-B14F-4D97-AF65-F5344CB8AC3E}">
        <p14:creationId xmlns:p14="http://schemas.microsoft.com/office/powerpoint/2010/main" val="40499149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Laser System</a:t>
            </a:r>
            <a:endParaRPr lang="en-US" dirty="0"/>
          </a:p>
        </p:txBody>
      </p:sp>
      <p:sp>
        <p:nvSpPr>
          <p:cNvPr id="3" name="Content Placeholder 2"/>
          <p:cNvSpPr>
            <a:spLocks noGrp="1"/>
          </p:cNvSpPr>
          <p:nvPr>
            <p:ph idx="1"/>
          </p:nvPr>
        </p:nvSpPr>
        <p:spPr/>
        <p:txBody>
          <a:bodyPr/>
          <a:lstStyle/>
          <a:p>
            <a:r>
              <a:rPr lang="en-US" dirty="0" smtClean="0"/>
              <a:t>STAR/ILC</a:t>
            </a:r>
          </a:p>
          <a:p>
            <a:pPr lvl="1"/>
            <a:r>
              <a:rPr lang="en-US" dirty="0" smtClean="0"/>
              <a:t>Aluminum on the central membrane will produce ions by laser.</a:t>
            </a:r>
          </a:p>
          <a:p>
            <a:pPr lvl="1"/>
            <a:r>
              <a:rPr lang="en-US" dirty="0" smtClean="0"/>
              <a:t>Flash a laser and get a “line” of charge on the cathode plane.</a:t>
            </a:r>
          </a:p>
          <a:p>
            <a:r>
              <a:rPr lang="en-US" dirty="0" smtClean="0"/>
              <a:t>ALICE</a:t>
            </a:r>
          </a:p>
          <a:p>
            <a:pPr lvl="1"/>
            <a:r>
              <a:rPr lang="en-US" dirty="0" smtClean="0"/>
              <a:t>Contaminants will ionize by laser.</a:t>
            </a:r>
          </a:p>
          <a:p>
            <a:pPr lvl="1"/>
            <a:r>
              <a:rPr lang="en-US" dirty="0" smtClean="0"/>
              <a:t>Shoot MANY beams from special laser rods.</a:t>
            </a:r>
          </a:p>
          <a:p>
            <a:pPr lvl="1"/>
            <a:endParaRPr lang="en-US" dirty="0"/>
          </a:p>
        </p:txBody>
      </p:sp>
      <p:pic>
        <p:nvPicPr>
          <p:cNvPr id="4" name="Picture 3"/>
          <p:cNvPicPr>
            <a:picLocks noChangeAspect="1"/>
          </p:cNvPicPr>
          <p:nvPr/>
        </p:nvPicPr>
        <p:blipFill>
          <a:blip r:embed="rId2"/>
          <a:stretch>
            <a:fillRect/>
          </a:stretch>
        </p:blipFill>
        <p:spPr>
          <a:xfrm>
            <a:off x="5719382" y="2454287"/>
            <a:ext cx="6012370" cy="4253752"/>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21792" y="3696381"/>
            <a:ext cx="3350362" cy="2755626"/>
          </a:xfrm>
          <a:prstGeom prst="rect">
            <a:avLst/>
          </a:prstGeom>
        </p:spPr>
      </p:pic>
      <p:sp>
        <p:nvSpPr>
          <p:cNvPr id="6" name="TextBox 5"/>
          <p:cNvSpPr txBox="1"/>
          <p:nvPr/>
        </p:nvSpPr>
        <p:spPr>
          <a:xfrm>
            <a:off x="7486650" y="647700"/>
            <a:ext cx="1814920" cy="369332"/>
          </a:xfrm>
          <a:prstGeom prst="rect">
            <a:avLst/>
          </a:prstGeom>
          <a:solidFill>
            <a:srgbClr val="FFFF00"/>
          </a:solidFill>
        </p:spPr>
        <p:txBody>
          <a:bodyPr wrap="none" rtlCol="0">
            <a:spAutoFit/>
          </a:bodyPr>
          <a:lstStyle/>
          <a:p>
            <a:r>
              <a:rPr lang="en-US" dirty="0" smtClean="0"/>
              <a:t>What do we do?</a:t>
            </a:r>
            <a:endParaRPr lang="en-US" dirty="0"/>
          </a:p>
        </p:txBody>
      </p:sp>
    </p:spTree>
    <p:extLst>
      <p:ext uri="{BB962C8B-B14F-4D97-AF65-F5344CB8AC3E}">
        <p14:creationId xmlns:p14="http://schemas.microsoft.com/office/powerpoint/2010/main" val="157188797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chat!</a:t>
            </a:r>
            <a:endParaRPr lang="en-US" dirty="0"/>
          </a:p>
        </p:txBody>
      </p:sp>
      <p:sp>
        <p:nvSpPr>
          <p:cNvPr id="3" name="Content Placeholder 2"/>
          <p:cNvSpPr>
            <a:spLocks noGrp="1"/>
          </p:cNvSpPr>
          <p:nvPr>
            <p:ph idx="1"/>
          </p:nvPr>
        </p:nvSpPr>
        <p:spPr>
          <a:xfrm>
            <a:off x="626080" y="6096000"/>
            <a:ext cx="9177866" cy="551996"/>
          </a:xfrm>
        </p:spPr>
        <p:txBody>
          <a:bodyPr/>
          <a:lstStyle/>
          <a:p>
            <a:r>
              <a:rPr lang="en-US" dirty="0" smtClean="0"/>
              <a:t>Now the fun begins!</a:t>
            </a:r>
            <a:endParaRPr lang="en-US" dirty="0"/>
          </a:p>
        </p:txBody>
      </p:sp>
      <p:pic>
        <p:nvPicPr>
          <p:cNvPr id="5" name="Picture 4"/>
          <p:cNvPicPr>
            <a:picLocks noChangeAspect="1"/>
          </p:cNvPicPr>
          <p:nvPr/>
        </p:nvPicPr>
        <p:blipFill>
          <a:blip r:embed="rId2"/>
          <a:stretch>
            <a:fillRect/>
          </a:stretch>
        </p:blipFill>
        <p:spPr>
          <a:xfrm>
            <a:off x="2609849" y="756314"/>
            <a:ext cx="6543675" cy="4901536"/>
          </a:xfrm>
          <a:prstGeom prst="rect">
            <a:avLst/>
          </a:prstGeom>
        </p:spPr>
      </p:pic>
    </p:spTree>
    <p:extLst>
      <p:ext uri="{BB962C8B-B14F-4D97-AF65-F5344CB8AC3E}">
        <p14:creationId xmlns:p14="http://schemas.microsoft.com/office/powerpoint/2010/main" val="23588483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184150"/>
            <a:ext cx="10515600" cy="930275"/>
          </a:xfrm>
        </p:spPr>
        <p:txBody>
          <a:bodyPr/>
          <a:lstStyle/>
          <a:p>
            <a:r>
              <a:rPr lang="en-US" dirty="0" smtClean="0"/>
              <a:t>Is this possible?</a:t>
            </a:r>
            <a:endParaRPr lang="en-US" dirty="0"/>
          </a:p>
        </p:txBody>
      </p:sp>
      <p:sp>
        <p:nvSpPr>
          <p:cNvPr id="3" name="Content Placeholder 2"/>
          <p:cNvSpPr>
            <a:spLocks noGrp="1"/>
          </p:cNvSpPr>
          <p:nvPr>
            <p:ph idx="1"/>
          </p:nvPr>
        </p:nvSpPr>
        <p:spPr>
          <a:xfrm>
            <a:off x="266700" y="3086100"/>
            <a:ext cx="10515600" cy="2552700"/>
          </a:xfrm>
        </p:spPr>
        <p:txBody>
          <a:bodyPr/>
          <a:lstStyle/>
          <a:p>
            <a:r>
              <a:rPr lang="en-US" dirty="0" smtClean="0"/>
              <a:t>Can we hold 34 kV on a circuit as shown here?</a:t>
            </a:r>
          </a:p>
          <a:p>
            <a:r>
              <a:rPr lang="en-US" dirty="0" smtClean="0"/>
              <a:t>Could it be implemented with thickness ~1mm or so?</a:t>
            </a:r>
          </a:p>
          <a:p>
            <a:r>
              <a:rPr lang="en-US" dirty="0" smtClean="0"/>
              <a:t>Is it flexible enough to be formed into a cylinder of:</a:t>
            </a:r>
          </a:p>
          <a:p>
            <a:pPr lvl="1"/>
            <a:r>
              <a:rPr lang="en-US" dirty="0" smtClean="0"/>
              <a:t>Radius = 80 cm?</a:t>
            </a:r>
          </a:p>
          <a:p>
            <a:pPr lvl="1"/>
            <a:r>
              <a:rPr lang="en-US" dirty="0" smtClean="0"/>
              <a:t>Radius = 30 cm?</a:t>
            </a:r>
          </a:p>
          <a:p>
            <a:endParaRPr lang="en-US" dirty="0"/>
          </a:p>
        </p:txBody>
      </p:sp>
      <p:grpSp>
        <p:nvGrpSpPr>
          <p:cNvPr id="17" name="Group 16"/>
          <p:cNvGrpSpPr/>
          <p:nvPr/>
        </p:nvGrpSpPr>
        <p:grpSpPr>
          <a:xfrm>
            <a:off x="381000" y="2190750"/>
            <a:ext cx="7315200" cy="0"/>
            <a:chOff x="1743075" y="3000375"/>
            <a:chExt cx="7315200" cy="0"/>
          </a:xfrm>
        </p:grpSpPr>
        <p:cxnSp>
          <p:nvCxnSpPr>
            <p:cNvPr id="5" name="Straight Connector 4"/>
            <p:cNvCxnSpPr/>
            <p:nvPr/>
          </p:nvCxnSpPr>
          <p:spPr>
            <a:xfrm>
              <a:off x="8115300" y="3000375"/>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840855" y="3000375"/>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566410" y="3000375"/>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291965" y="3000375"/>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017520" y="3000375"/>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743075" y="3000375"/>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1018223" y="2047875"/>
            <a:ext cx="6040755" cy="0"/>
            <a:chOff x="2352675" y="2857500"/>
            <a:chExt cx="6040755" cy="0"/>
          </a:xfrm>
        </p:grpSpPr>
        <p:cxnSp>
          <p:nvCxnSpPr>
            <p:cNvPr id="12" name="Straight Connector 11"/>
            <p:cNvCxnSpPr/>
            <p:nvPr/>
          </p:nvCxnSpPr>
          <p:spPr>
            <a:xfrm>
              <a:off x="7450455" y="2857500"/>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176010" y="2857500"/>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901565" y="2857500"/>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627120" y="2857500"/>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352675" y="2857500"/>
              <a:ext cx="9429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0" name="Straight Connector 19"/>
          <p:cNvCxnSpPr/>
          <p:nvPr/>
        </p:nvCxnSpPr>
        <p:spPr>
          <a:xfrm>
            <a:off x="414338" y="2114550"/>
            <a:ext cx="7248525" cy="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14338" y="1828800"/>
            <a:ext cx="7248525"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14338" y="1952625"/>
            <a:ext cx="7248525"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14338" y="1704975"/>
            <a:ext cx="7248525"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14338" y="1590675"/>
            <a:ext cx="7248525"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09575" y="1504950"/>
            <a:ext cx="72580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324350" y="2647950"/>
            <a:ext cx="707245" cy="369332"/>
          </a:xfrm>
          <a:prstGeom prst="rect">
            <a:avLst/>
          </a:prstGeom>
          <a:noFill/>
        </p:spPr>
        <p:txBody>
          <a:bodyPr wrap="none" rtlCol="0">
            <a:spAutoFit/>
          </a:bodyPr>
          <a:lstStyle/>
          <a:p>
            <a:r>
              <a:rPr lang="en-US" dirty="0" smtClean="0">
                <a:solidFill>
                  <a:srgbClr val="FF0000"/>
                </a:solidFill>
              </a:rPr>
              <a:t>34 kV</a:t>
            </a:r>
            <a:endParaRPr lang="en-US" dirty="0">
              <a:solidFill>
                <a:srgbClr val="FF0000"/>
              </a:solidFill>
            </a:endParaRPr>
          </a:p>
        </p:txBody>
      </p:sp>
      <p:cxnSp>
        <p:nvCxnSpPr>
          <p:cNvPr id="29" name="Straight Arrow Connector 28"/>
          <p:cNvCxnSpPr>
            <a:stCxn id="27" idx="0"/>
          </p:cNvCxnSpPr>
          <p:nvPr/>
        </p:nvCxnSpPr>
        <p:spPr>
          <a:xfrm flipH="1" flipV="1">
            <a:off x="4676775" y="2257425"/>
            <a:ext cx="1198" cy="39052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Right Brace 29"/>
          <p:cNvSpPr/>
          <p:nvPr/>
        </p:nvSpPr>
        <p:spPr>
          <a:xfrm>
            <a:off x="7781924" y="2000250"/>
            <a:ext cx="161925" cy="2286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TextBox 30"/>
          <p:cNvSpPr txBox="1"/>
          <p:nvPr/>
        </p:nvSpPr>
        <p:spPr>
          <a:xfrm>
            <a:off x="7934325" y="1933575"/>
            <a:ext cx="2888291" cy="369332"/>
          </a:xfrm>
          <a:prstGeom prst="rect">
            <a:avLst/>
          </a:prstGeom>
          <a:noFill/>
        </p:spPr>
        <p:txBody>
          <a:bodyPr wrap="none" rtlCol="0">
            <a:spAutoFit/>
          </a:bodyPr>
          <a:lstStyle/>
          <a:p>
            <a:r>
              <a:rPr lang="en-US" dirty="0" smtClean="0"/>
              <a:t>Standard </a:t>
            </a:r>
            <a:r>
              <a:rPr lang="en-US" dirty="0" err="1" smtClean="0"/>
              <a:t>kapton</a:t>
            </a:r>
            <a:r>
              <a:rPr lang="en-US" dirty="0" smtClean="0"/>
              <a:t> flex (~3 mil)</a:t>
            </a:r>
            <a:endParaRPr lang="en-US" dirty="0"/>
          </a:p>
        </p:txBody>
      </p:sp>
      <p:sp>
        <p:nvSpPr>
          <p:cNvPr id="33" name="TextBox 32"/>
          <p:cNvSpPr txBox="1"/>
          <p:nvPr/>
        </p:nvSpPr>
        <p:spPr>
          <a:xfrm>
            <a:off x="8029575" y="1571625"/>
            <a:ext cx="2927533" cy="369332"/>
          </a:xfrm>
          <a:prstGeom prst="rect">
            <a:avLst/>
          </a:prstGeom>
          <a:noFill/>
        </p:spPr>
        <p:txBody>
          <a:bodyPr wrap="none" rtlCol="0">
            <a:spAutoFit/>
          </a:bodyPr>
          <a:lstStyle/>
          <a:p>
            <a:r>
              <a:rPr lang="en-US" dirty="0" smtClean="0"/>
              <a:t>Multiple Layers of 5 mil HVPF</a:t>
            </a:r>
            <a:endParaRPr lang="en-US" dirty="0"/>
          </a:p>
        </p:txBody>
      </p:sp>
      <p:sp>
        <p:nvSpPr>
          <p:cNvPr id="34" name="Right Brace 33"/>
          <p:cNvSpPr/>
          <p:nvPr/>
        </p:nvSpPr>
        <p:spPr>
          <a:xfrm>
            <a:off x="7800975" y="1571626"/>
            <a:ext cx="142876" cy="36195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TextBox 34"/>
          <p:cNvSpPr txBox="1"/>
          <p:nvPr/>
        </p:nvSpPr>
        <p:spPr>
          <a:xfrm>
            <a:off x="4800600" y="895350"/>
            <a:ext cx="894284" cy="369332"/>
          </a:xfrm>
          <a:prstGeom prst="rect">
            <a:avLst/>
          </a:prstGeom>
          <a:noFill/>
        </p:spPr>
        <p:txBody>
          <a:bodyPr wrap="none" rtlCol="0">
            <a:spAutoFit/>
          </a:bodyPr>
          <a:lstStyle/>
          <a:p>
            <a:r>
              <a:rPr lang="en-US" dirty="0" smtClean="0"/>
              <a:t>Ground</a:t>
            </a:r>
            <a:endParaRPr lang="en-US" dirty="0"/>
          </a:p>
        </p:txBody>
      </p:sp>
      <p:cxnSp>
        <p:nvCxnSpPr>
          <p:cNvPr id="37" name="Straight Arrow Connector 36"/>
          <p:cNvCxnSpPr>
            <a:stCxn id="35" idx="1"/>
          </p:cNvCxnSpPr>
          <p:nvPr/>
        </p:nvCxnSpPr>
        <p:spPr>
          <a:xfrm flipH="1">
            <a:off x="4410075" y="1080016"/>
            <a:ext cx="390525" cy="34873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752475" y="5648325"/>
            <a:ext cx="4800600" cy="646331"/>
          </a:xfrm>
          <a:prstGeom prst="rect">
            <a:avLst/>
          </a:prstGeom>
          <a:solidFill>
            <a:srgbClr val="FFFF00"/>
          </a:solidFill>
        </p:spPr>
        <p:txBody>
          <a:bodyPr wrap="square" rtlCol="0">
            <a:spAutoFit/>
          </a:bodyPr>
          <a:lstStyle/>
          <a:p>
            <a:pPr algn="ctr"/>
            <a:r>
              <a:rPr lang="en-US" dirty="0" smtClean="0"/>
              <a:t>If this is possible, I would like to build a flat </a:t>
            </a:r>
            <a:br>
              <a:rPr lang="en-US" dirty="0" smtClean="0"/>
            </a:br>
            <a:r>
              <a:rPr lang="en-US" dirty="0" smtClean="0"/>
              <a:t>prototype then a cylinder afterward.</a:t>
            </a:r>
            <a:endParaRPr lang="en-US" dirty="0"/>
          </a:p>
        </p:txBody>
      </p:sp>
      <p:pic>
        <p:nvPicPr>
          <p:cNvPr id="41" name="Picture 4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26470" y="5038725"/>
            <a:ext cx="4901609" cy="1670449"/>
          </a:xfrm>
          <a:prstGeom prst="rect">
            <a:avLst/>
          </a:prstGeom>
        </p:spPr>
      </p:pic>
      <p:sp>
        <p:nvSpPr>
          <p:cNvPr id="42" name="TextBox 41"/>
          <p:cNvSpPr txBox="1"/>
          <p:nvPr/>
        </p:nvSpPr>
        <p:spPr>
          <a:xfrm>
            <a:off x="8534400" y="3933825"/>
            <a:ext cx="3579891" cy="923330"/>
          </a:xfrm>
          <a:prstGeom prst="rect">
            <a:avLst/>
          </a:prstGeom>
          <a:solidFill>
            <a:srgbClr val="FFC000"/>
          </a:solidFill>
        </p:spPr>
        <p:txBody>
          <a:bodyPr wrap="none" rtlCol="0">
            <a:spAutoFit/>
          </a:bodyPr>
          <a:lstStyle/>
          <a:p>
            <a:pPr marL="285750" indent="-285750">
              <a:buFont typeface="Arial" panose="020B0604020202020204" pitchFamily="34" charset="0"/>
              <a:buChar char="•"/>
            </a:pPr>
            <a:r>
              <a:rPr lang="en-US" dirty="0" smtClean="0"/>
              <a:t>At 2000 V/mil, we need 17 mils.</a:t>
            </a:r>
          </a:p>
          <a:p>
            <a:pPr marL="285750" indent="-285750">
              <a:buFont typeface="Arial" panose="020B0604020202020204" pitchFamily="34" charset="0"/>
              <a:buChar char="•"/>
            </a:pPr>
            <a:r>
              <a:rPr lang="en-US" dirty="0" smtClean="0"/>
              <a:t>Is HVPF available at 5 mils?</a:t>
            </a:r>
          </a:p>
          <a:p>
            <a:pPr marL="285750" indent="-285750">
              <a:buFont typeface="Arial" panose="020B0604020202020204" pitchFamily="34" charset="0"/>
              <a:buChar char="•"/>
            </a:pPr>
            <a:r>
              <a:rPr lang="en-US" dirty="0" smtClean="0"/>
              <a:t>Would 4 such layers hold 34 kV?</a:t>
            </a:r>
            <a:endParaRPr lang="en-US" dirty="0"/>
          </a:p>
        </p:txBody>
      </p:sp>
      <p:sp>
        <p:nvSpPr>
          <p:cNvPr id="43" name="Oval 42"/>
          <p:cNvSpPr/>
          <p:nvPr/>
        </p:nvSpPr>
        <p:spPr>
          <a:xfrm>
            <a:off x="9505950" y="6257925"/>
            <a:ext cx="885825" cy="304800"/>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19155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small TPC</a:t>
            </a:r>
            <a:endParaRPr lang="en-US" dirty="0"/>
          </a:p>
        </p:txBody>
      </p:sp>
      <p:sp>
        <p:nvSpPr>
          <p:cNvPr id="3" name="Content Placeholder 2"/>
          <p:cNvSpPr>
            <a:spLocks noGrp="1"/>
          </p:cNvSpPr>
          <p:nvPr>
            <p:ph idx="1"/>
          </p:nvPr>
        </p:nvSpPr>
        <p:spPr>
          <a:xfrm>
            <a:off x="838200" y="1825625"/>
            <a:ext cx="4101123" cy="4351338"/>
          </a:xfrm>
        </p:spPr>
        <p:txBody>
          <a:bodyPr/>
          <a:lstStyle/>
          <a:p>
            <a:r>
              <a:rPr lang="en-US" dirty="0" smtClean="0"/>
              <a:t>As compared to ALICE or STAR, our TPC is very small.</a:t>
            </a:r>
          </a:p>
          <a:p>
            <a:r>
              <a:rPr lang="en-US" dirty="0" smtClean="0"/>
              <a:t>The technical challenges will involve the gain stage and making the active area large.</a:t>
            </a:r>
            <a:endParaRPr lang="en-US" dirty="0"/>
          </a:p>
        </p:txBody>
      </p:sp>
      <p:pic>
        <p:nvPicPr>
          <p:cNvPr id="4" name="Picture 3"/>
          <p:cNvPicPr>
            <a:picLocks noChangeAspect="1"/>
          </p:cNvPicPr>
          <p:nvPr/>
        </p:nvPicPr>
        <p:blipFill>
          <a:blip r:embed="rId2"/>
          <a:stretch>
            <a:fillRect/>
          </a:stretch>
        </p:blipFill>
        <p:spPr>
          <a:xfrm>
            <a:off x="5139542" y="238002"/>
            <a:ext cx="6855241" cy="4349629"/>
          </a:xfrm>
          <a:prstGeom prst="rect">
            <a:avLst/>
          </a:prstGeom>
        </p:spPr>
      </p:pic>
    </p:spTree>
    <p:extLst>
      <p:ext uri="{BB962C8B-B14F-4D97-AF65-F5344CB8AC3E}">
        <p14:creationId xmlns:p14="http://schemas.microsoft.com/office/powerpoint/2010/main" val="344948322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Ion Charge Feedback</a:t>
            </a:r>
            <a:endParaRPr lang="en-US" dirty="0"/>
          </a:p>
        </p:txBody>
      </p:sp>
      <p:sp>
        <p:nvSpPr>
          <p:cNvPr id="3" name="Content Placeholder 2"/>
          <p:cNvSpPr>
            <a:spLocks noGrp="1"/>
          </p:cNvSpPr>
          <p:nvPr>
            <p:ph idx="1"/>
          </p:nvPr>
        </p:nvSpPr>
        <p:spPr/>
        <p:txBody>
          <a:bodyPr/>
          <a:lstStyle/>
          <a:p>
            <a:r>
              <a:rPr lang="en-US" dirty="0" smtClean="0"/>
              <a:t>Positive ions can kill a TPC!</a:t>
            </a:r>
          </a:p>
          <a:p>
            <a:r>
              <a:rPr lang="en-US" dirty="0" smtClean="0"/>
              <a:t>Old fashioned: </a:t>
            </a:r>
          </a:p>
          <a:p>
            <a:pPr lvl="1"/>
            <a:r>
              <a:rPr lang="en-US" dirty="0" smtClean="0"/>
              <a:t>Gating</a:t>
            </a:r>
          </a:p>
          <a:p>
            <a:r>
              <a:rPr lang="en-US" dirty="0" smtClean="0"/>
              <a:t>New fangled:</a:t>
            </a:r>
          </a:p>
          <a:p>
            <a:pPr lvl="1"/>
            <a:r>
              <a:rPr lang="en-US" dirty="0" smtClean="0"/>
              <a:t>MPDG</a:t>
            </a:r>
          </a:p>
          <a:p>
            <a:pPr lvl="1"/>
            <a:r>
              <a:rPr lang="en-US" dirty="0" smtClean="0"/>
              <a:t>Ion Back flow &lt;1%.</a:t>
            </a:r>
          </a:p>
          <a:p>
            <a:pPr lvl="1"/>
            <a:r>
              <a:rPr lang="en-US" dirty="0" smtClean="0"/>
              <a:t>Leave device live at all times.</a:t>
            </a:r>
            <a:endParaRPr lang="en-US" dirty="0"/>
          </a:p>
        </p:txBody>
      </p:sp>
      <p:pic>
        <p:nvPicPr>
          <p:cNvPr id="4" name="Picture 3"/>
          <p:cNvPicPr>
            <a:picLocks noChangeAspect="1"/>
          </p:cNvPicPr>
          <p:nvPr/>
        </p:nvPicPr>
        <p:blipFill>
          <a:blip r:embed="rId2"/>
          <a:stretch>
            <a:fillRect/>
          </a:stretch>
        </p:blipFill>
        <p:spPr>
          <a:xfrm>
            <a:off x="6965619" y="368301"/>
            <a:ext cx="4972869" cy="3367454"/>
          </a:xfrm>
          <a:prstGeom prst="rect">
            <a:avLst/>
          </a:prstGeom>
        </p:spPr>
      </p:pic>
      <p:pic>
        <p:nvPicPr>
          <p:cNvPr id="5" name="Picture 4"/>
          <p:cNvPicPr>
            <a:picLocks noChangeAspect="1"/>
          </p:cNvPicPr>
          <p:nvPr/>
        </p:nvPicPr>
        <p:blipFill>
          <a:blip r:embed="rId3"/>
          <a:stretch>
            <a:fillRect/>
          </a:stretch>
        </p:blipFill>
        <p:spPr>
          <a:xfrm>
            <a:off x="7503258" y="3902197"/>
            <a:ext cx="3390900" cy="2695575"/>
          </a:xfrm>
          <a:prstGeom prst="rect">
            <a:avLst/>
          </a:prstGeom>
        </p:spPr>
      </p:pic>
    </p:spTree>
    <p:extLst>
      <p:ext uri="{BB962C8B-B14F-4D97-AF65-F5344CB8AC3E}">
        <p14:creationId xmlns:p14="http://schemas.microsoft.com/office/powerpoint/2010/main" val="25693713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Reconstruction Efficiency</a:t>
            </a:r>
            <a:endParaRPr lang="en-US" dirty="0"/>
          </a:p>
        </p:txBody>
      </p:sp>
      <p:sp>
        <p:nvSpPr>
          <p:cNvPr id="3" name="Content Placeholder 2"/>
          <p:cNvSpPr>
            <a:spLocks noGrp="1"/>
          </p:cNvSpPr>
          <p:nvPr>
            <p:ph idx="1"/>
          </p:nvPr>
        </p:nvSpPr>
        <p:spPr>
          <a:xfrm>
            <a:off x="342901" y="3619500"/>
            <a:ext cx="5854699" cy="2844800"/>
          </a:xfrm>
        </p:spPr>
        <p:txBody>
          <a:bodyPr>
            <a:normAutofit/>
          </a:bodyPr>
          <a:lstStyle/>
          <a:p>
            <a:r>
              <a:rPr lang="en-US" dirty="0" smtClean="0"/>
              <a:t>Monte Carlo reconstruction of all tracks demonstrates that the </a:t>
            </a:r>
            <a:r>
              <a:rPr lang="en-US" dirty="0"/>
              <a:t>r</a:t>
            </a:r>
            <a:r>
              <a:rPr lang="en-US" dirty="0" smtClean="0"/>
              <a:t>eference version performs remarkably well both for single track events and embedded into central HIJING.</a:t>
            </a:r>
          </a:p>
          <a:p>
            <a:r>
              <a:rPr lang="en-US" dirty="0" smtClean="0"/>
              <a:t>Electron tracks will also suffer Bremsstrahlung losses forcing them outside the 3</a:t>
            </a:r>
            <a:r>
              <a:rPr lang="en-US" dirty="0" smtClean="0">
                <a:latin typeface="Symbol" panose="05050102010706020507" pitchFamily="18" charset="2"/>
              </a:rPr>
              <a:t>s</a:t>
            </a:r>
            <a:r>
              <a:rPr lang="en-US" dirty="0" smtClean="0"/>
              <a:t> window.</a:t>
            </a:r>
          </a:p>
          <a:p>
            <a:r>
              <a:rPr lang="en-US" dirty="0" smtClean="0">
                <a:solidFill>
                  <a:srgbClr val="FF0000"/>
                </a:solidFill>
              </a:rPr>
              <a:t>These losses are tolerable even in the thickest design option.</a:t>
            </a:r>
            <a:endParaRPr lang="en-US" dirty="0">
              <a:solidFill>
                <a:srgbClr val="FF0000"/>
              </a:solidFill>
            </a:endParaRPr>
          </a:p>
        </p:txBody>
      </p:sp>
      <p:sp>
        <p:nvSpPr>
          <p:cNvPr id="4" name="Date Placeholder 3"/>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Tracking Systems</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white"/>
                </a:solidFill>
              </a:rPr>
              <a:pPr/>
              <a:t>5</a:t>
            </a:fld>
            <a:endParaRPr lang="en-US" dirty="0">
              <a:solidFill>
                <a:prstClr val="white"/>
              </a:solidFill>
            </a:endParaRPr>
          </a:p>
        </p:txBody>
      </p:sp>
      <p:pic>
        <p:nvPicPr>
          <p:cNvPr id="7" name="Picture 6"/>
          <p:cNvPicPr>
            <a:picLocks noChangeAspect="1"/>
          </p:cNvPicPr>
          <p:nvPr/>
        </p:nvPicPr>
        <p:blipFill rotWithShape="1">
          <a:blip r:embed="rId2"/>
          <a:srcRect r="50297"/>
          <a:stretch/>
        </p:blipFill>
        <p:spPr>
          <a:xfrm>
            <a:off x="6320979" y="1064176"/>
            <a:ext cx="2808844" cy="2656923"/>
          </a:xfrm>
          <a:prstGeom prst="rect">
            <a:avLst/>
          </a:prstGeom>
        </p:spPr>
      </p:pic>
      <p:pic>
        <p:nvPicPr>
          <p:cNvPr id="8" name="Picture 7"/>
          <p:cNvPicPr>
            <a:picLocks noChangeAspect="1"/>
          </p:cNvPicPr>
          <p:nvPr/>
        </p:nvPicPr>
        <p:blipFill>
          <a:blip r:embed="rId3"/>
          <a:stretch>
            <a:fillRect/>
          </a:stretch>
        </p:blipFill>
        <p:spPr>
          <a:xfrm>
            <a:off x="220649" y="949324"/>
            <a:ext cx="5621351" cy="2606675"/>
          </a:xfrm>
          <a:prstGeom prst="rect">
            <a:avLst/>
          </a:prstGeom>
        </p:spPr>
      </p:pic>
      <p:sp>
        <p:nvSpPr>
          <p:cNvPr id="9" name="TextBox 8"/>
          <p:cNvSpPr txBox="1"/>
          <p:nvPr/>
        </p:nvSpPr>
        <p:spPr>
          <a:xfrm>
            <a:off x="1006845" y="2027865"/>
            <a:ext cx="1297984" cy="338554"/>
          </a:xfrm>
          <a:prstGeom prst="rect">
            <a:avLst/>
          </a:prstGeom>
          <a:noFill/>
        </p:spPr>
        <p:txBody>
          <a:bodyPr wrap="none" rtlCol="0">
            <a:spAutoFit/>
          </a:bodyPr>
          <a:lstStyle/>
          <a:p>
            <a:r>
              <a:rPr lang="en-US" sz="1600" dirty="0" smtClean="0">
                <a:solidFill>
                  <a:srgbClr val="FF0000"/>
                </a:solidFill>
              </a:rPr>
              <a:t>Truth Tracks</a:t>
            </a:r>
            <a:endParaRPr lang="en-US" sz="1600" dirty="0">
              <a:solidFill>
                <a:srgbClr val="FF0000"/>
              </a:solidFill>
            </a:endParaRPr>
          </a:p>
        </p:txBody>
      </p:sp>
      <p:sp>
        <p:nvSpPr>
          <p:cNvPr id="10" name="TextBox 9"/>
          <p:cNvSpPr txBox="1"/>
          <p:nvPr/>
        </p:nvSpPr>
        <p:spPr>
          <a:xfrm>
            <a:off x="4088809" y="2027865"/>
            <a:ext cx="1059264" cy="338554"/>
          </a:xfrm>
          <a:prstGeom prst="rect">
            <a:avLst/>
          </a:prstGeom>
          <a:noFill/>
        </p:spPr>
        <p:txBody>
          <a:bodyPr wrap="none" rtlCol="0">
            <a:spAutoFit/>
          </a:bodyPr>
          <a:lstStyle/>
          <a:p>
            <a:r>
              <a:rPr lang="en-US" sz="1600" dirty="0" smtClean="0">
                <a:solidFill>
                  <a:srgbClr val="FF0000"/>
                </a:solidFill>
              </a:rPr>
              <a:t>All Tracks</a:t>
            </a:r>
            <a:endParaRPr lang="en-US" sz="1600" dirty="0">
              <a:solidFill>
                <a:srgbClr val="FF0000"/>
              </a:solidFill>
            </a:endParaRPr>
          </a:p>
        </p:txBody>
      </p:sp>
      <p:sp>
        <p:nvSpPr>
          <p:cNvPr id="11" name="TextBox 10"/>
          <p:cNvSpPr txBox="1"/>
          <p:nvPr/>
        </p:nvSpPr>
        <p:spPr>
          <a:xfrm>
            <a:off x="7010400" y="704112"/>
            <a:ext cx="4479111" cy="369332"/>
          </a:xfrm>
          <a:prstGeom prst="rect">
            <a:avLst/>
          </a:prstGeom>
          <a:solidFill>
            <a:schemeClr val="bg1"/>
          </a:solidFill>
        </p:spPr>
        <p:txBody>
          <a:bodyPr wrap="none" rtlCol="0">
            <a:spAutoFit/>
          </a:bodyPr>
          <a:lstStyle/>
          <a:p>
            <a:r>
              <a:rPr lang="en-US" dirty="0" smtClean="0">
                <a:solidFill>
                  <a:prstClr val="black"/>
                </a:solidFill>
              </a:rPr>
              <a:t>Bremsstrahlung-induced Efficiency Losses</a:t>
            </a:r>
            <a:endParaRPr lang="en-US" dirty="0">
              <a:solidFill>
                <a:prstClr val="black"/>
              </a:solidFill>
            </a:endParaRPr>
          </a:p>
        </p:txBody>
      </p:sp>
      <p:graphicFrame>
        <p:nvGraphicFramePr>
          <p:cNvPr id="12" name="Table 11"/>
          <p:cNvGraphicFramePr>
            <a:graphicFrameLocks noGrp="1"/>
          </p:cNvGraphicFramePr>
          <p:nvPr>
            <p:extLst/>
          </p:nvPr>
        </p:nvGraphicFramePr>
        <p:xfrm>
          <a:off x="6340253" y="3863161"/>
          <a:ext cx="5791200" cy="2131020"/>
        </p:xfrm>
        <a:graphic>
          <a:graphicData uri="http://schemas.openxmlformats.org/drawingml/2006/table">
            <a:tbl>
              <a:tblPr firstRow="1" bandRow="1">
                <a:tableStyleId>{5C22544A-7EE6-4342-B048-85BDC9FD1C3A}</a:tableStyleId>
              </a:tblPr>
              <a:tblGrid>
                <a:gridCol w="1930400"/>
                <a:gridCol w="1930400"/>
                <a:gridCol w="1930400"/>
              </a:tblGrid>
              <a:tr h="647660">
                <a:tc>
                  <a:txBody>
                    <a:bodyPr/>
                    <a:lstStyle/>
                    <a:p>
                      <a:endParaRPr lang="en-US" dirty="0"/>
                    </a:p>
                  </a:txBody>
                  <a:tcPr/>
                </a:tc>
                <a:tc>
                  <a:txBody>
                    <a:bodyPr/>
                    <a:lstStyle/>
                    <a:p>
                      <a:r>
                        <a:rPr lang="en-US" dirty="0" smtClean="0"/>
                        <a:t>Electron Singles </a:t>
                      </a:r>
                      <a:br>
                        <a:rPr lang="en-US" dirty="0" smtClean="0"/>
                      </a:br>
                      <a:r>
                        <a:rPr lang="en-US" dirty="0" smtClean="0"/>
                        <a:t>(loss/efficiency)</a:t>
                      </a:r>
                      <a:endParaRPr lang="en-US" dirty="0"/>
                    </a:p>
                  </a:txBody>
                  <a:tcPr/>
                </a:tc>
                <a:tc>
                  <a:txBody>
                    <a:bodyPr/>
                    <a:lstStyle/>
                    <a:p>
                      <a:r>
                        <a:rPr lang="en-US" dirty="0" smtClean="0"/>
                        <a:t>Electron Pairs </a:t>
                      </a:r>
                      <a:br>
                        <a:rPr lang="en-US" dirty="0" smtClean="0"/>
                      </a:br>
                      <a:r>
                        <a:rPr lang="en-US" dirty="0" smtClean="0"/>
                        <a:t>(loss/efficiency)</a:t>
                      </a:r>
                      <a:endParaRPr lang="en-US" dirty="0"/>
                    </a:p>
                  </a:txBody>
                  <a:tcPr/>
                </a:tc>
              </a:tr>
              <a:tr h="370840">
                <a:tc>
                  <a:txBody>
                    <a:bodyPr/>
                    <a:lstStyle/>
                    <a:p>
                      <a:r>
                        <a:rPr lang="en-US" dirty="0" smtClean="0"/>
                        <a:t>Reference</a:t>
                      </a:r>
                      <a:endParaRPr lang="en-US" dirty="0"/>
                    </a:p>
                  </a:txBody>
                  <a:tcPr/>
                </a:tc>
                <a:tc>
                  <a:txBody>
                    <a:bodyPr/>
                    <a:lstStyle/>
                    <a:p>
                      <a:pPr algn="ctr"/>
                      <a:r>
                        <a:rPr lang="en-US" dirty="0" smtClean="0"/>
                        <a:t>18% / 82%</a:t>
                      </a:r>
                      <a:endParaRPr lang="en-US" dirty="0"/>
                    </a:p>
                  </a:txBody>
                  <a:tcPr/>
                </a:tc>
                <a:tc>
                  <a:txBody>
                    <a:bodyPr/>
                    <a:lstStyle/>
                    <a:p>
                      <a:pPr algn="ctr"/>
                      <a:r>
                        <a:rPr lang="en-US" dirty="0" smtClean="0"/>
                        <a:t>33% / 67%</a:t>
                      </a:r>
                      <a:endParaRPr lang="en-US" dirty="0"/>
                    </a:p>
                  </a:txBody>
                  <a:tcPr/>
                </a:tc>
              </a:tr>
              <a:tr h="370840">
                <a:tc>
                  <a:txBody>
                    <a:bodyPr/>
                    <a:lstStyle/>
                    <a:p>
                      <a:r>
                        <a:rPr lang="en-US" dirty="0" smtClean="0"/>
                        <a:t>Strip + MAPS</a:t>
                      </a:r>
                      <a:endParaRPr lang="en-US" dirty="0"/>
                    </a:p>
                  </a:txBody>
                  <a:tcPr/>
                </a:tc>
                <a:tc>
                  <a:txBody>
                    <a:bodyPr/>
                    <a:lstStyle/>
                    <a:p>
                      <a:pPr algn="ctr"/>
                      <a:r>
                        <a:rPr lang="en-US" dirty="0" smtClean="0"/>
                        <a:t>16% / 84%</a:t>
                      </a:r>
                      <a:endParaRPr lang="en-US" dirty="0"/>
                    </a:p>
                  </a:txBody>
                  <a:tcPr/>
                </a:tc>
                <a:tc>
                  <a:txBody>
                    <a:bodyPr/>
                    <a:lstStyle/>
                    <a:p>
                      <a:pPr algn="ctr"/>
                      <a:r>
                        <a:rPr lang="en-US" dirty="0" smtClean="0"/>
                        <a:t>29% / 71%</a:t>
                      </a:r>
                      <a:endParaRPr lang="en-US" dirty="0"/>
                    </a:p>
                  </a:txBody>
                  <a:tcPr/>
                </a:tc>
              </a:tr>
              <a:tr h="370840">
                <a:tc>
                  <a:txBody>
                    <a:bodyPr/>
                    <a:lstStyle/>
                    <a:p>
                      <a:r>
                        <a:rPr lang="en-US" dirty="0" smtClean="0"/>
                        <a:t>Hybrid</a:t>
                      </a:r>
                      <a:endParaRPr lang="en-US" dirty="0"/>
                    </a:p>
                  </a:txBody>
                  <a:tcPr/>
                </a:tc>
                <a:tc>
                  <a:txBody>
                    <a:bodyPr/>
                    <a:lstStyle/>
                    <a:p>
                      <a:pPr algn="ctr"/>
                      <a:r>
                        <a:rPr lang="en-US" dirty="0" smtClean="0"/>
                        <a:t>12%</a:t>
                      </a:r>
                      <a:r>
                        <a:rPr lang="en-US" baseline="0" dirty="0" smtClean="0"/>
                        <a:t> / 88%</a:t>
                      </a:r>
                      <a:endParaRPr lang="en-US" dirty="0"/>
                    </a:p>
                  </a:txBody>
                  <a:tcPr/>
                </a:tc>
                <a:tc>
                  <a:txBody>
                    <a:bodyPr/>
                    <a:lstStyle/>
                    <a:p>
                      <a:pPr algn="ctr"/>
                      <a:r>
                        <a:rPr lang="en-US" dirty="0" smtClean="0"/>
                        <a:t>23% / 77%</a:t>
                      </a:r>
                      <a:endParaRPr lang="en-US" dirty="0"/>
                    </a:p>
                  </a:txBody>
                  <a:tcPr/>
                </a:tc>
              </a:tr>
              <a:tr h="370840">
                <a:tc>
                  <a:txBody>
                    <a:bodyPr/>
                    <a:lstStyle/>
                    <a:p>
                      <a:r>
                        <a:rPr lang="en-US" dirty="0" smtClean="0"/>
                        <a:t>MAPS + TPC</a:t>
                      </a:r>
                      <a:endParaRPr lang="en-US" dirty="0"/>
                    </a:p>
                  </a:txBody>
                  <a:tcPr/>
                </a:tc>
                <a:tc>
                  <a:txBody>
                    <a:bodyPr/>
                    <a:lstStyle/>
                    <a:p>
                      <a:pPr algn="ctr"/>
                      <a:r>
                        <a:rPr lang="en-US" dirty="0" smtClean="0"/>
                        <a:t>7% / 93%</a:t>
                      </a:r>
                      <a:endParaRPr lang="en-US" dirty="0"/>
                    </a:p>
                  </a:txBody>
                  <a:tcPr/>
                </a:tc>
                <a:tc>
                  <a:txBody>
                    <a:bodyPr/>
                    <a:lstStyle/>
                    <a:p>
                      <a:pPr algn="ctr"/>
                      <a:r>
                        <a:rPr lang="en-US" dirty="0" smtClean="0"/>
                        <a:t>12% / 88%</a:t>
                      </a:r>
                      <a:endParaRPr lang="en-US" dirty="0"/>
                    </a:p>
                  </a:txBody>
                  <a:tcPr/>
                </a:tc>
              </a:tr>
            </a:tbl>
          </a:graphicData>
        </a:graphic>
      </p:graphicFrame>
      <p:sp>
        <p:nvSpPr>
          <p:cNvPr id="23" name="TextBox 22"/>
          <p:cNvSpPr txBox="1"/>
          <p:nvPr/>
        </p:nvSpPr>
        <p:spPr>
          <a:xfrm>
            <a:off x="3007832" y="798033"/>
            <a:ext cx="2673809" cy="338554"/>
          </a:xfrm>
          <a:prstGeom prst="rect">
            <a:avLst/>
          </a:prstGeom>
          <a:noFill/>
        </p:spPr>
        <p:txBody>
          <a:bodyPr wrap="none" rtlCol="0">
            <a:spAutoFit/>
          </a:bodyPr>
          <a:lstStyle/>
          <a:p>
            <a:r>
              <a:rPr lang="en-US" sz="1600" dirty="0" smtClean="0">
                <a:solidFill>
                  <a:srgbClr val="FF0000"/>
                </a:solidFill>
              </a:rPr>
              <a:t>Reference:  Central HIJING</a:t>
            </a:r>
            <a:endParaRPr lang="en-US" sz="1600" dirty="0">
              <a:solidFill>
                <a:srgbClr val="FF0000"/>
              </a:solidFill>
            </a:endParaRPr>
          </a:p>
        </p:txBody>
      </p:sp>
      <p:pic>
        <p:nvPicPr>
          <p:cNvPr id="13" name="Picture 12"/>
          <p:cNvPicPr>
            <a:picLocks noChangeAspect="1"/>
          </p:cNvPicPr>
          <p:nvPr/>
        </p:nvPicPr>
        <p:blipFill>
          <a:blip r:embed="rId4">
            <a:clrChange>
              <a:clrFrom>
                <a:srgbClr val="FEFEFE"/>
              </a:clrFrom>
              <a:clrTo>
                <a:srgbClr val="FEFEFE">
                  <a:alpha val="0"/>
                </a:srgbClr>
              </a:clrTo>
            </a:clrChange>
          </a:blip>
          <a:stretch>
            <a:fillRect/>
          </a:stretch>
        </p:blipFill>
        <p:spPr>
          <a:xfrm>
            <a:off x="9223375" y="1020725"/>
            <a:ext cx="2869912" cy="2665229"/>
          </a:xfrm>
          <a:prstGeom prst="rect">
            <a:avLst/>
          </a:prstGeom>
          <a:solidFill>
            <a:schemeClr val="bg1"/>
          </a:solidFill>
        </p:spPr>
      </p:pic>
    </p:spTree>
    <p:extLst>
      <p:ext uri="{BB962C8B-B14F-4D97-AF65-F5344CB8AC3E}">
        <p14:creationId xmlns:p14="http://schemas.microsoft.com/office/powerpoint/2010/main" val="217843162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7862" y="326048"/>
            <a:ext cx="10515600" cy="1325563"/>
          </a:xfrm>
        </p:spPr>
        <p:txBody>
          <a:bodyPr/>
          <a:lstStyle/>
          <a:p>
            <a:r>
              <a:rPr lang="en-US" dirty="0" smtClean="0"/>
              <a:t>Segmentation of Pad Plane</a:t>
            </a:r>
            <a:endParaRPr lang="en-US" dirty="0"/>
          </a:p>
        </p:txBody>
      </p:sp>
      <p:sp>
        <p:nvSpPr>
          <p:cNvPr id="3" name="Content Placeholder 2"/>
          <p:cNvSpPr>
            <a:spLocks noGrp="1"/>
          </p:cNvSpPr>
          <p:nvPr>
            <p:ph idx="1"/>
          </p:nvPr>
        </p:nvSpPr>
        <p:spPr>
          <a:xfrm>
            <a:off x="861646" y="1364518"/>
            <a:ext cx="10515600" cy="4351338"/>
          </a:xfrm>
        </p:spPr>
        <p:txBody>
          <a:bodyPr/>
          <a:lstStyle/>
          <a:p>
            <a:r>
              <a:rPr lang="en-US" dirty="0" smtClean="0"/>
              <a:t>Well matched to diffusion.</a:t>
            </a:r>
            <a:endParaRPr lang="en-US" dirty="0"/>
          </a:p>
        </p:txBody>
      </p:sp>
      <p:pic>
        <p:nvPicPr>
          <p:cNvPr id="4" name="Picture 3"/>
          <p:cNvPicPr>
            <a:picLocks noChangeAspect="1"/>
          </p:cNvPicPr>
          <p:nvPr/>
        </p:nvPicPr>
        <p:blipFill>
          <a:blip r:embed="rId2">
            <a:clrChange>
              <a:clrFrom>
                <a:srgbClr val="FFFFFF"/>
              </a:clrFrom>
              <a:clrTo>
                <a:srgbClr val="FFFFFF">
                  <a:alpha val="0"/>
                </a:srgbClr>
              </a:clrTo>
            </a:clrChange>
          </a:blip>
          <a:stretch>
            <a:fillRect/>
          </a:stretch>
        </p:blipFill>
        <p:spPr>
          <a:xfrm>
            <a:off x="5773587" y="332275"/>
            <a:ext cx="6268333" cy="434914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2614" y="3118337"/>
            <a:ext cx="3418462" cy="3447805"/>
          </a:xfrm>
          <a:prstGeom prst="rect">
            <a:avLst/>
          </a:prstGeom>
        </p:spPr>
      </p:pic>
    </p:spTree>
    <p:extLst>
      <p:ext uri="{BB962C8B-B14F-4D97-AF65-F5344CB8AC3E}">
        <p14:creationId xmlns:p14="http://schemas.microsoft.com/office/powerpoint/2010/main" val="3344647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Basis for design</a:t>
            </a:r>
            <a:endParaRPr lang="en-US" dirty="0"/>
          </a:p>
        </p:txBody>
      </p:sp>
      <p:sp>
        <p:nvSpPr>
          <p:cNvPr id="3" name="Content Placeholder 2"/>
          <p:cNvSpPr>
            <a:spLocks noGrp="1"/>
          </p:cNvSpPr>
          <p:nvPr>
            <p:ph idx="1"/>
          </p:nvPr>
        </p:nvSpPr>
        <p:spPr>
          <a:xfrm>
            <a:off x="140305" y="1151847"/>
            <a:ext cx="6623352" cy="4762724"/>
          </a:xfrm>
        </p:spPr>
        <p:txBody>
          <a:bodyPr/>
          <a:lstStyle/>
          <a:p>
            <a:r>
              <a:rPr lang="en-US" dirty="0" smtClean="0"/>
              <a:t>World’s two large existing TPC devices are:</a:t>
            </a:r>
          </a:p>
          <a:p>
            <a:pPr lvl="1"/>
            <a:r>
              <a:rPr lang="en-US" dirty="0" smtClean="0"/>
              <a:t>STAR  (4 meters long, R=50 cm – 2 meters)</a:t>
            </a:r>
          </a:p>
          <a:p>
            <a:pPr lvl="1"/>
            <a:r>
              <a:rPr lang="en-US" dirty="0" smtClean="0"/>
              <a:t>ALICE (5 meters long, R=85 cm – 2.5 meters)</a:t>
            </a:r>
          </a:p>
          <a:p>
            <a:r>
              <a:rPr lang="en-US" dirty="0" smtClean="0"/>
              <a:t>BOTH have Howard </a:t>
            </a:r>
            <a:r>
              <a:rPr lang="en-US" dirty="0" err="1" smtClean="0"/>
              <a:t>Wieman</a:t>
            </a:r>
            <a:r>
              <a:rPr lang="en-US" dirty="0" smtClean="0"/>
              <a:t> as a principle designer.</a:t>
            </a:r>
          </a:p>
          <a:p>
            <a:r>
              <a:rPr lang="en-US" dirty="0" smtClean="0"/>
              <a:t>Email with Howard (more than 1 year ago) produced a costed version based upon his design preferences  (ALICE field cage, STAR laser system).</a:t>
            </a:r>
          </a:p>
          <a:p>
            <a:r>
              <a:rPr lang="en-US" dirty="0" smtClean="0"/>
              <a:t>First attack will be to follow this advice in our design.</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91406" y="0"/>
            <a:ext cx="5500594" cy="3718152"/>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00063" y="3788229"/>
            <a:ext cx="4073529" cy="2979964"/>
          </a:xfrm>
          <a:prstGeom prst="rect">
            <a:avLst/>
          </a:prstGeom>
        </p:spPr>
      </p:pic>
      <p:sp>
        <p:nvSpPr>
          <p:cNvPr id="6" name="TextBox 5"/>
          <p:cNvSpPr txBox="1"/>
          <p:nvPr/>
        </p:nvSpPr>
        <p:spPr>
          <a:xfrm>
            <a:off x="1494971" y="4985657"/>
            <a:ext cx="4341253" cy="646331"/>
          </a:xfrm>
          <a:prstGeom prst="rect">
            <a:avLst/>
          </a:prstGeom>
          <a:solidFill>
            <a:srgbClr val="FFFF00"/>
          </a:solidFill>
        </p:spPr>
        <p:txBody>
          <a:bodyPr wrap="none" rtlCol="0">
            <a:spAutoFit/>
          </a:bodyPr>
          <a:lstStyle/>
          <a:p>
            <a:r>
              <a:rPr lang="en-US" dirty="0" smtClean="0"/>
              <a:t>Nonetheless, it is worth looking at both </a:t>
            </a:r>
            <a:br>
              <a:rPr lang="en-US" dirty="0" smtClean="0"/>
            </a:br>
            <a:r>
              <a:rPr lang="en-US" dirty="0" smtClean="0"/>
              <a:t>designs to understand what’s going on…</a:t>
            </a:r>
            <a:endParaRPr lang="en-US" dirty="0"/>
          </a:p>
        </p:txBody>
      </p:sp>
    </p:spTree>
    <p:extLst>
      <p:ext uri="{BB962C8B-B14F-4D97-AF65-F5344CB8AC3E}">
        <p14:creationId xmlns:p14="http://schemas.microsoft.com/office/powerpoint/2010/main" val="368417488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 Field Cage</a:t>
            </a:r>
            <a:endParaRPr lang="en-US" dirty="0"/>
          </a:p>
        </p:txBody>
      </p:sp>
      <p:sp>
        <p:nvSpPr>
          <p:cNvPr id="3" name="Content Placeholder 2"/>
          <p:cNvSpPr>
            <a:spLocks noGrp="1"/>
          </p:cNvSpPr>
          <p:nvPr>
            <p:ph idx="1"/>
          </p:nvPr>
        </p:nvSpPr>
        <p:spPr>
          <a:xfrm>
            <a:off x="154820" y="3534228"/>
            <a:ext cx="6050037" cy="1944914"/>
          </a:xfrm>
        </p:spPr>
        <p:txBody>
          <a:bodyPr/>
          <a:lstStyle/>
          <a:p>
            <a:r>
              <a:rPr lang="en-US" dirty="0" smtClean="0"/>
              <a:t>Inner and outer field cages act as electrodes.</a:t>
            </a:r>
          </a:p>
          <a:p>
            <a:r>
              <a:rPr lang="en-US" dirty="0" smtClean="0"/>
              <a:t>Rings of conductor graded by resistor chain.</a:t>
            </a:r>
          </a:p>
          <a:p>
            <a:r>
              <a:rPr lang="en-US" dirty="0" smtClean="0"/>
              <a:t>Exterior gas seal made by “containment vessel.”</a:t>
            </a:r>
          </a:p>
        </p:txBody>
      </p:sp>
      <p:pic>
        <p:nvPicPr>
          <p:cNvPr id="4" name="Picture 3"/>
          <p:cNvPicPr>
            <a:picLocks noChangeAspect="1"/>
          </p:cNvPicPr>
          <p:nvPr/>
        </p:nvPicPr>
        <p:blipFill>
          <a:blip r:embed="rId2"/>
          <a:stretch>
            <a:fillRect/>
          </a:stretch>
        </p:blipFill>
        <p:spPr>
          <a:xfrm>
            <a:off x="188005" y="1138690"/>
            <a:ext cx="5705475" cy="2200275"/>
          </a:xfrm>
          <a:prstGeom prst="rect">
            <a:avLst/>
          </a:prstGeom>
        </p:spPr>
      </p:pic>
      <p:pic>
        <p:nvPicPr>
          <p:cNvPr id="5" name="Picture 4"/>
          <p:cNvPicPr>
            <a:picLocks noChangeAspect="1"/>
          </p:cNvPicPr>
          <p:nvPr/>
        </p:nvPicPr>
        <p:blipFill>
          <a:blip r:embed="rId3"/>
          <a:stretch>
            <a:fillRect/>
          </a:stretch>
        </p:blipFill>
        <p:spPr>
          <a:xfrm>
            <a:off x="6167891" y="1109662"/>
            <a:ext cx="5705475" cy="2200275"/>
          </a:xfrm>
          <a:prstGeom prst="rect">
            <a:avLst/>
          </a:prstGeom>
        </p:spPr>
      </p:pic>
      <p:pic>
        <p:nvPicPr>
          <p:cNvPr id="6" name="Picture 5"/>
          <p:cNvPicPr>
            <a:picLocks noChangeAspect="1"/>
          </p:cNvPicPr>
          <p:nvPr/>
        </p:nvPicPr>
        <p:blipFill>
          <a:blip r:embed="rId4"/>
          <a:stretch>
            <a:fillRect/>
          </a:stretch>
        </p:blipFill>
        <p:spPr>
          <a:xfrm>
            <a:off x="6952797" y="3664630"/>
            <a:ext cx="4933950" cy="1647825"/>
          </a:xfrm>
          <a:prstGeom prst="rect">
            <a:avLst/>
          </a:prstGeom>
        </p:spPr>
      </p:pic>
    </p:spTree>
    <p:extLst>
      <p:ext uri="{BB962C8B-B14F-4D97-AF65-F5344CB8AC3E}">
        <p14:creationId xmlns:p14="http://schemas.microsoft.com/office/powerpoint/2010/main" val="36988883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 pad plane</a:t>
            </a:r>
            <a:endParaRPr lang="en-US" dirty="0"/>
          </a:p>
        </p:txBody>
      </p:sp>
      <p:sp>
        <p:nvSpPr>
          <p:cNvPr id="3" name="Content Placeholder 2"/>
          <p:cNvSpPr>
            <a:spLocks noGrp="1"/>
          </p:cNvSpPr>
          <p:nvPr>
            <p:ph idx="1"/>
          </p:nvPr>
        </p:nvSpPr>
        <p:spPr>
          <a:xfrm>
            <a:off x="140305" y="1151847"/>
            <a:ext cx="3807581" cy="4762724"/>
          </a:xfrm>
        </p:spPr>
        <p:txBody>
          <a:bodyPr/>
          <a:lstStyle/>
          <a:p>
            <a:r>
              <a:rPr lang="en-US" dirty="0" smtClean="0"/>
              <a:t>text</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16800" y="94342"/>
            <a:ext cx="4630557" cy="6714308"/>
          </a:xfrm>
          <a:prstGeom prst="rect">
            <a:avLst/>
          </a:prstGeom>
        </p:spPr>
      </p:pic>
    </p:spTree>
    <p:extLst>
      <p:ext uri="{BB962C8B-B14F-4D97-AF65-F5344CB8AC3E}">
        <p14:creationId xmlns:p14="http://schemas.microsoft.com/office/powerpoint/2010/main" val="278847110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ALICE Field cage</a:t>
            </a:r>
            <a:endParaRPr lang="en-US" dirty="0"/>
          </a:p>
        </p:txBody>
      </p:sp>
      <p:sp>
        <p:nvSpPr>
          <p:cNvPr id="3" name="Content Placeholder 2"/>
          <p:cNvSpPr>
            <a:spLocks noGrp="1"/>
          </p:cNvSpPr>
          <p:nvPr>
            <p:ph idx="1"/>
          </p:nvPr>
        </p:nvSpPr>
        <p:spPr>
          <a:xfrm>
            <a:off x="169334" y="3904343"/>
            <a:ext cx="6862838" cy="2467196"/>
          </a:xfrm>
        </p:spPr>
        <p:txBody>
          <a:bodyPr>
            <a:normAutofit/>
          </a:bodyPr>
          <a:lstStyle/>
          <a:p>
            <a:r>
              <a:rPr lang="en-US" dirty="0" smtClean="0"/>
              <a:t>Fine granularity made from </a:t>
            </a:r>
            <a:r>
              <a:rPr lang="en-US" dirty="0" err="1" smtClean="0"/>
              <a:t>mylar</a:t>
            </a:r>
            <a:r>
              <a:rPr lang="en-US" dirty="0" smtClean="0"/>
              <a:t> strips supported by “resistor rods”.</a:t>
            </a:r>
          </a:p>
          <a:p>
            <a:r>
              <a:rPr lang="en-US" dirty="0" smtClean="0"/>
              <a:t>Eliminated need for optical device used to position parts of the field cage in the STAR design.</a:t>
            </a:r>
          </a:p>
          <a:p>
            <a:r>
              <a:rPr lang="en-US" dirty="0" smtClean="0"/>
              <a:t>Recommended by Howard.</a:t>
            </a:r>
          </a:p>
          <a:p>
            <a:r>
              <a:rPr lang="en-US" dirty="0" smtClean="0"/>
              <a:t> I am surprised by water cooling of these rods.</a:t>
            </a:r>
            <a:r>
              <a:rPr lang="en-US" dirty="0"/>
              <a:t/>
            </a:r>
            <a:br>
              <a:rPr lang="en-US" dirty="0"/>
            </a:br>
            <a:r>
              <a:rPr lang="en-US" dirty="0" smtClean="0"/>
              <a:t>They only dissipate 8W/rod.</a:t>
            </a:r>
          </a:p>
        </p:txBody>
      </p:sp>
      <p:pic>
        <p:nvPicPr>
          <p:cNvPr id="4" name="Picture 3"/>
          <p:cNvPicPr>
            <a:picLocks noChangeAspect="1"/>
          </p:cNvPicPr>
          <p:nvPr/>
        </p:nvPicPr>
        <p:blipFill>
          <a:blip r:embed="rId2"/>
          <a:stretch>
            <a:fillRect/>
          </a:stretch>
        </p:blipFill>
        <p:spPr>
          <a:xfrm>
            <a:off x="1390195" y="811438"/>
            <a:ext cx="5086350" cy="3028950"/>
          </a:xfrm>
          <a:prstGeom prst="rect">
            <a:avLst/>
          </a:prstGeom>
        </p:spPr>
      </p:pic>
      <p:pic>
        <p:nvPicPr>
          <p:cNvPr id="5" name="Picture 4"/>
          <p:cNvPicPr>
            <a:picLocks noChangeAspect="1"/>
          </p:cNvPicPr>
          <p:nvPr/>
        </p:nvPicPr>
        <p:blipFill>
          <a:blip r:embed="rId3"/>
          <a:stretch>
            <a:fillRect/>
          </a:stretch>
        </p:blipFill>
        <p:spPr>
          <a:xfrm>
            <a:off x="7398430" y="307295"/>
            <a:ext cx="4695825" cy="2295525"/>
          </a:xfrm>
          <a:prstGeom prst="rect">
            <a:avLst/>
          </a:prstGeom>
        </p:spPr>
      </p:pic>
      <p:pic>
        <p:nvPicPr>
          <p:cNvPr id="6" name="Picture 5"/>
          <p:cNvPicPr>
            <a:picLocks noChangeAspect="1"/>
          </p:cNvPicPr>
          <p:nvPr/>
        </p:nvPicPr>
        <p:blipFill>
          <a:blip r:embed="rId4"/>
          <a:stretch>
            <a:fillRect/>
          </a:stretch>
        </p:blipFill>
        <p:spPr>
          <a:xfrm>
            <a:off x="7040562" y="2708501"/>
            <a:ext cx="5019675" cy="2486025"/>
          </a:xfrm>
          <a:prstGeom prst="rect">
            <a:avLst/>
          </a:prstGeom>
        </p:spPr>
      </p:pic>
    </p:spTree>
    <p:extLst>
      <p:ext uri="{BB962C8B-B14F-4D97-AF65-F5344CB8AC3E}">
        <p14:creationId xmlns:p14="http://schemas.microsoft.com/office/powerpoint/2010/main" val="9744249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detail of resistor rods</a:t>
            </a:r>
            <a:endParaRPr lang="en-US" dirty="0"/>
          </a:p>
        </p:txBody>
      </p:sp>
      <p:sp>
        <p:nvSpPr>
          <p:cNvPr id="3" name="Content Placeholder 2"/>
          <p:cNvSpPr>
            <a:spLocks noGrp="1"/>
          </p:cNvSpPr>
          <p:nvPr>
            <p:ph idx="1"/>
          </p:nvPr>
        </p:nvSpPr>
        <p:spPr>
          <a:xfrm>
            <a:off x="140305" y="1151847"/>
            <a:ext cx="5948438" cy="4762724"/>
          </a:xfrm>
        </p:spPr>
        <p:txBody>
          <a:bodyPr/>
          <a:lstStyle/>
          <a:p>
            <a:r>
              <a:rPr lang="en-US" dirty="0" smtClean="0"/>
              <a:t>Diagram and photo detailing the field cage itself made by putting </a:t>
            </a:r>
            <a:r>
              <a:rPr lang="en-US" dirty="0" err="1" smtClean="0"/>
              <a:t>mylar</a:t>
            </a:r>
            <a:r>
              <a:rPr lang="en-US" dirty="0" smtClean="0"/>
              <a:t> “tape” onto resistor rods.</a:t>
            </a:r>
          </a:p>
          <a:p>
            <a:r>
              <a:rPr lang="en-US" dirty="0" smtClean="0"/>
              <a:t>Because the gaps are smaller than the tape, and the tape is taut, the field cage looks like </a:t>
            </a:r>
            <a:r>
              <a:rPr lang="en-US" dirty="0" err="1" smtClean="0"/>
              <a:t>mylar</a:t>
            </a:r>
            <a:r>
              <a:rPr lang="en-US" dirty="0" smtClean="0"/>
              <a:t> mirror.</a:t>
            </a:r>
            <a:endParaRPr lang="en-US" dirty="0"/>
          </a:p>
        </p:txBody>
      </p:sp>
      <p:pic>
        <p:nvPicPr>
          <p:cNvPr id="4" name="Picture 3"/>
          <p:cNvPicPr>
            <a:picLocks noChangeAspect="1"/>
          </p:cNvPicPr>
          <p:nvPr/>
        </p:nvPicPr>
        <p:blipFill>
          <a:blip r:embed="rId2"/>
          <a:stretch>
            <a:fillRect/>
          </a:stretch>
        </p:blipFill>
        <p:spPr>
          <a:xfrm>
            <a:off x="6686777" y="114072"/>
            <a:ext cx="4943475" cy="2943225"/>
          </a:xfrm>
          <a:prstGeom prst="rect">
            <a:avLst/>
          </a:prstGeom>
        </p:spPr>
      </p:pic>
      <p:pic>
        <p:nvPicPr>
          <p:cNvPr id="5" name="Picture 4"/>
          <p:cNvPicPr>
            <a:picLocks noChangeAspect="1"/>
          </p:cNvPicPr>
          <p:nvPr/>
        </p:nvPicPr>
        <p:blipFill>
          <a:blip r:embed="rId3"/>
          <a:stretch>
            <a:fillRect/>
          </a:stretch>
        </p:blipFill>
        <p:spPr>
          <a:xfrm>
            <a:off x="6557736" y="3197451"/>
            <a:ext cx="5143500" cy="3438525"/>
          </a:xfrm>
          <a:prstGeom prst="rect">
            <a:avLst/>
          </a:prstGeom>
        </p:spPr>
      </p:pic>
    </p:spTree>
    <p:extLst>
      <p:ext uri="{BB962C8B-B14F-4D97-AF65-F5344CB8AC3E}">
        <p14:creationId xmlns:p14="http://schemas.microsoft.com/office/powerpoint/2010/main" val="146945917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 Out Chamber</a:t>
            </a:r>
            <a:endParaRPr lang="en-US" dirty="0"/>
          </a:p>
        </p:txBody>
      </p:sp>
      <p:sp>
        <p:nvSpPr>
          <p:cNvPr id="3" name="Content Placeholder 2"/>
          <p:cNvSpPr>
            <a:spLocks noGrp="1"/>
          </p:cNvSpPr>
          <p:nvPr>
            <p:ph idx="1"/>
          </p:nvPr>
        </p:nvSpPr>
        <p:spPr>
          <a:xfrm>
            <a:off x="140305" y="1151847"/>
            <a:ext cx="4467981" cy="1671182"/>
          </a:xfrm>
        </p:spPr>
        <p:txBody>
          <a:bodyPr/>
          <a:lstStyle/>
          <a:p>
            <a:r>
              <a:rPr lang="en-US" dirty="0" smtClean="0"/>
              <a:t>Read out Chamber is wider than the support structure.</a:t>
            </a:r>
          </a:p>
          <a:p>
            <a:r>
              <a:rPr lang="en-US" dirty="0" smtClean="0"/>
              <a:t>“navigated” through the hole in the cage and “pulled back” against seal.</a:t>
            </a:r>
            <a:endParaRPr lang="en-US" dirty="0"/>
          </a:p>
        </p:txBody>
      </p:sp>
      <p:pic>
        <p:nvPicPr>
          <p:cNvPr id="4" name="Picture 3"/>
          <p:cNvPicPr>
            <a:picLocks noChangeAspect="1"/>
          </p:cNvPicPr>
          <p:nvPr/>
        </p:nvPicPr>
        <p:blipFill>
          <a:blip r:embed="rId2"/>
          <a:stretch>
            <a:fillRect/>
          </a:stretch>
        </p:blipFill>
        <p:spPr>
          <a:xfrm>
            <a:off x="6740525" y="166687"/>
            <a:ext cx="5010150" cy="3171825"/>
          </a:xfrm>
          <a:prstGeom prst="rect">
            <a:avLst/>
          </a:prstGeom>
        </p:spPr>
      </p:pic>
      <p:pic>
        <p:nvPicPr>
          <p:cNvPr id="5" name="Picture 4"/>
          <p:cNvPicPr>
            <a:picLocks noChangeAspect="1"/>
          </p:cNvPicPr>
          <p:nvPr/>
        </p:nvPicPr>
        <p:blipFill>
          <a:blip r:embed="rId3"/>
          <a:stretch>
            <a:fillRect/>
          </a:stretch>
        </p:blipFill>
        <p:spPr>
          <a:xfrm>
            <a:off x="282348" y="2758394"/>
            <a:ext cx="5305652" cy="4169590"/>
          </a:xfrm>
          <a:prstGeom prst="rect">
            <a:avLst/>
          </a:prstGeom>
        </p:spPr>
      </p:pic>
      <p:sp>
        <p:nvSpPr>
          <p:cNvPr id="6" name="Content Placeholder 2"/>
          <p:cNvSpPr txBox="1">
            <a:spLocks/>
          </p:cNvSpPr>
          <p:nvPr/>
        </p:nvSpPr>
        <p:spPr>
          <a:xfrm>
            <a:off x="5408991" y="3430589"/>
            <a:ext cx="4148667" cy="281781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dirty="0" smtClean="0"/>
              <a:t>Read out Chamber carries the mechanical support foe the electronics cards which are </a:t>
            </a:r>
            <a:br>
              <a:rPr lang="en-US" dirty="0" smtClean="0"/>
            </a:br>
            <a:r>
              <a:rPr lang="en-US" dirty="0" smtClean="0"/>
              <a:t>liquid cooled.</a:t>
            </a:r>
          </a:p>
          <a:p>
            <a:r>
              <a:rPr lang="en-US" dirty="0" err="1" smtClean="0"/>
              <a:t>Underpressure</a:t>
            </a:r>
            <a:r>
              <a:rPr lang="en-US" dirty="0" smtClean="0"/>
              <a:t> cooling means that leaks make bubbles in the return line, not fluid in the detector.</a:t>
            </a:r>
          </a:p>
          <a:p>
            <a:r>
              <a:rPr lang="en-US" dirty="0" smtClean="0"/>
              <a:t>Overall cooling to stabilize chamber to 0.1 degrees.</a:t>
            </a:r>
            <a:endParaRPr lang="en-US" dirty="0"/>
          </a:p>
        </p:txBody>
      </p:sp>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727095" y="3541485"/>
            <a:ext cx="2317947" cy="2961821"/>
          </a:xfrm>
          <a:prstGeom prst="rect">
            <a:avLst/>
          </a:prstGeom>
        </p:spPr>
      </p:pic>
    </p:spTree>
    <p:extLst>
      <p:ext uri="{BB962C8B-B14F-4D97-AF65-F5344CB8AC3E}">
        <p14:creationId xmlns:p14="http://schemas.microsoft.com/office/powerpoint/2010/main" val="282037795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109332" y="959700"/>
            <a:ext cx="5229581" cy="5111915"/>
          </a:xfrm>
          <a:prstGeom prst="rect">
            <a:avLst/>
          </a:prstGeom>
        </p:spPr>
      </p:pic>
      <p:sp>
        <p:nvSpPr>
          <p:cNvPr id="2" name="Title 1"/>
          <p:cNvSpPr>
            <a:spLocks noGrp="1"/>
          </p:cNvSpPr>
          <p:nvPr>
            <p:ph type="title"/>
          </p:nvPr>
        </p:nvSpPr>
        <p:spPr/>
        <p:txBody>
          <a:bodyPr/>
          <a:lstStyle/>
          <a:p>
            <a:r>
              <a:rPr lang="en-US" dirty="0" smtClean="0"/>
              <a:t>More on cooling</a:t>
            </a:r>
            <a:endParaRPr lang="en-US" dirty="0"/>
          </a:p>
        </p:txBody>
      </p:sp>
      <p:sp>
        <p:nvSpPr>
          <p:cNvPr id="3" name="Content Placeholder 2"/>
          <p:cNvSpPr>
            <a:spLocks noGrp="1"/>
          </p:cNvSpPr>
          <p:nvPr>
            <p:ph idx="1"/>
          </p:nvPr>
        </p:nvSpPr>
        <p:spPr>
          <a:xfrm>
            <a:off x="140305" y="1151847"/>
            <a:ext cx="6867657" cy="4762724"/>
          </a:xfrm>
        </p:spPr>
        <p:txBody>
          <a:bodyPr/>
          <a:lstStyle/>
          <a:p>
            <a:r>
              <a:rPr lang="en-US" dirty="0"/>
              <a:t>2 x 18 loops for the front-end electronics cooling at the A- and C-side, respectively;</a:t>
            </a:r>
          </a:p>
          <a:p>
            <a:r>
              <a:rPr lang="en-US" dirty="0"/>
              <a:t>2 x 18 loops for the bus bar and  cover cooling. The two loops at each side furnish the top and bottom half of the bus bars and covers, respectively;</a:t>
            </a:r>
          </a:p>
          <a:p>
            <a:r>
              <a:rPr lang="en-US" dirty="0"/>
              <a:t>2 x 2 loops for the chamber body cooling. The two loops at each side supply the top and bottom half of the chamber bodies, respectively;</a:t>
            </a:r>
          </a:p>
          <a:p>
            <a:r>
              <a:rPr lang="en-US" dirty="0"/>
              <a:t>2 x 1 loops for the inner thermal screen, which separates the TPC from the ITS services. Each of the loops is split after the balancing valve and supplies the upper and lower manifold of the screen panel;</a:t>
            </a:r>
          </a:p>
          <a:p>
            <a:r>
              <a:rPr lang="en-US" dirty="0"/>
              <a:t>1 loop supplies the resistor-rod heat exchanger;</a:t>
            </a:r>
          </a:p>
        </p:txBody>
      </p:sp>
    </p:spTree>
    <p:extLst>
      <p:ext uri="{BB962C8B-B14F-4D97-AF65-F5344CB8AC3E}">
        <p14:creationId xmlns:p14="http://schemas.microsoft.com/office/powerpoint/2010/main" val="247391766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Outline of Plan</a:t>
            </a:r>
            <a:endParaRPr lang="en-US" dirty="0"/>
          </a:p>
        </p:txBody>
      </p:sp>
      <p:sp>
        <p:nvSpPr>
          <p:cNvPr id="3" name="Content Placeholder 2"/>
          <p:cNvSpPr>
            <a:spLocks noGrp="1"/>
          </p:cNvSpPr>
          <p:nvPr>
            <p:ph idx="1"/>
          </p:nvPr>
        </p:nvSpPr>
        <p:spPr>
          <a:xfrm>
            <a:off x="140305" y="1151847"/>
            <a:ext cx="9177866" cy="4922382"/>
          </a:xfrm>
        </p:spPr>
        <p:txBody>
          <a:bodyPr>
            <a:normAutofit fontScale="92500" lnSpcReduction="20000"/>
          </a:bodyPr>
          <a:lstStyle/>
          <a:p>
            <a:r>
              <a:rPr lang="en-US" dirty="0" smtClean="0"/>
              <a:t>Try to get field cage right for first prototype and re-use this in experiment.</a:t>
            </a:r>
          </a:p>
          <a:p>
            <a:r>
              <a:rPr lang="en-US" dirty="0" smtClean="0"/>
              <a:t>Fallback position to upgrade design over time.</a:t>
            </a:r>
          </a:p>
          <a:p>
            <a:r>
              <a:rPr lang="en-US" dirty="0" smtClean="0"/>
              <a:t>First prototype:</a:t>
            </a:r>
          </a:p>
          <a:p>
            <a:pPr lvl="1"/>
            <a:r>
              <a:rPr lang="en-US" dirty="0" smtClean="0"/>
              <a:t>Full field cage in (hopefully final design).</a:t>
            </a:r>
          </a:p>
          <a:p>
            <a:pPr lvl="1"/>
            <a:r>
              <a:rPr lang="en-US" dirty="0" smtClean="0"/>
              <a:t>Only one instrumented pocket.</a:t>
            </a:r>
          </a:p>
          <a:p>
            <a:pPr lvl="1"/>
            <a:r>
              <a:rPr lang="en-US" dirty="0" smtClean="0"/>
              <a:t>Instrumentation is:</a:t>
            </a:r>
          </a:p>
          <a:p>
            <a:pPr lvl="2"/>
            <a:r>
              <a:rPr lang="en-US" dirty="0" smtClean="0"/>
              <a:t>No laser.</a:t>
            </a:r>
          </a:p>
          <a:p>
            <a:pPr lvl="2"/>
            <a:r>
              <a:rPr lang="en-US" dirty="0" smtClean="0"/>
              <a:t>No cooling</a:t>
            </a:r>
          </a:p>
          <a:p>
            <a:pPr lvl="2"/>
            <a:r>
              <a:rPr lang="en-US" dirty="0" smtClean="0"/>
              <a:t>Off-the-shelf electronics.</a:t>
            </a:r>
          </a:p>
          <a:p>
            <a:r>
              <a:rPr lang="en-US" dirty="0" smtClean="0"/>
              <a:t>Second prototype</a:t>
            </a:r>
          </a:p>
          <a:p>
            <a:pPr lvl="1"/>
            <a:r>
              <a:rPr lang="en-US" dirty="0" smtClean="0"/>
              <a:t>Re-use field cage.</a:t>
            </a:r>
          </a:p>
          <a:p>
            <a:pPr lvl="1"/>
            <a:r>
              <a:rPr lang="en-US" dirty="0" smtClean="0"/>
              <a:t>New instrumentation for packet.</a:t>
            </a:r>
          </a:p>
          <a:p>
            <a:pPr lvl="1"/>
            <a:r>
              <a:rPr lang="en-US" dirty="0" smtClean="0"/>
              <a:t>Mechanically </a:t>
            </a:r>
            <a:r>
              <a:rPr lang="en-US" dirty="0" err="1" smtClean="0"/>
              <a:t>compatable</a:t>
            </a:r>
            <a:r>
              <a:rPr lang="en-US" dirty="0" smtClean="0"/>
              <a:t> with electronics.</a:t>
            </a:r>
          </a:p>
          <a:p>
            <a:r>
              <a:rPr lang="en-US" dirty="0" smtClean="0"/>
              <a:t>Pre-production</a:t>
            </a:r>
          </a:p>
          <a:p>
            <a:pPr lvl="1"/>
            <a:r>
              <a:rPr lang="en-US" dirty="0" smtClean="0"/>
              <a:t>Real electronics.</a:t>
            </a:r>
            <a:endParaRPr lang="en-US" dirty="0"/>
          </a:p>
        </p:txBody>
      </p:sp>
    </p:spTree>
    <p:extLst>
      <p:ext uri="{BB962C8B-B14F-4D97-AF65-F5344CB8AC3E}">
        <p14:creationId xmlns:p14="http://schemas.microsoft.com/office/powerpoint/2010/main" val="37976182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749386" y="508000"/>
            <a:ext cx="9377300" cy="5696857"/>
          </a:xfrm>
          <a:prstGeom prst="rect">
            <a:avLst/>
          </a:prstGeom>
        </p:spPr>
      </p:pic>
      <p:sp>
        <p:nvSpPr>
          <p:cNvPr id="2" name="Title 1"/>
          <p:cNvSpPr>
            <a:spLocks noGrp="1"/>
          </p:cNvSpPr>
          <p:nvPr>
            <p:ph type="title"/>
          </p:nvPr>
        </p:nvSpPr>
        <p:spPr/>
        <p:txBody>
          <a:bodyPr/>
          <a:lstStyle/>
          <a:p>
            <a:r>
              <a:rPr lang="en-US" dirty="0" smtClean="0"/>
              <a:t>ALICE specs summary</a:t>
            </a:r>
            <a:endParaRPr lang="en-US" dirty="0"/>
          </a:p>
        </p:txBody>
      </p:sp>
      <p:sp>
        <p:nvSpPr>
          <p:cNvPr id="3" name="Content Placeholder 2"/>
          <p:cNvSpPr>
            <a:spLocks noGrp="1"/>
          </p:cNvSpPr>
          <p:nvPr>
            <p:ph idx="1"/>
          </p:nvPr>
        </p:nvSpPr>
        <p:spPr>
          <a:xfrm>
            <a:off x="140305" y="1151847"/>
            <a:ext cx="3401181" cy="4762724"/>
          </a:xfrm>
        </p:spPr>
        <p:txBody>
          <a:bodyPr/>
          <a:lstStyle/>
          <a:p>
            <a:r>
              <a:rPr lang="en-US" dirty="0" smtClean="0"/>
              <a:t>4.8 </a:t>
            </a:r>
            <a:r>
              <a:rPr lang="en-US" dirty="0" err="1" smtClean="0"/>
              <a:t>fC</a:t>
            </a:r>
            <a:endParaRPr lang="en-US" dirty="0" smtClean="0"/>
          </a:p>
          <a:p>
            <a:r>
              <a:rPr lang="en-US" dirty="0" smtClean="0"/>
              <a:t>570 </a:t>
            </a:r>
            <a:r>
              <a:rPr lang="en-US" dirty="0" err="1" smtClean="0"/>
              <a:t>kChannels</a:t>
            </a:r>
            <a:endParaRPr lang="en-US" dirty="0" smtClean="0"/>
          </a:p>
          <a:p>
            <a:r>
              <a:rPr lang="en-US" dirty="0" smtClean="0"/>
              <a:t>R~0.6-2.5 meters</a:t>
            </a:r>
          </a:p>
          <a:p>
            <a:r>
              <a:rPr lang="en-US" dirty="0" smtClean="0"/>
              <a:t>Ne-CO</a:t>
            </a:r>
            <a:r>
              <a:rPr lang="en-US" baseline="-25000" dirty="0" smtClean="0"/>
              <a:t>2</a:t>
            </a:r>
            <a:r>
              <a:rPr lang="en-US" dirty="0" smtClean="0"/>
              <a:t> (90:10)</a:t>
            </a:r>
          </a:p>
          <a:p>
            <a:r>
              <a:rPr lang="en-US" dirty="0" smtClean="0"/>
              <a:t>400 V/cm</a:t>
            </a:r>
          </a:p>
          <a:p>
            <a:r>
              <a:rPr lang="en-US" dirty="0" smtClean="0"/>
              <a:t>Gas Vessel = honeycomb</a:t>
            </a:r>
            <a:br>
              <a:rPr lang="en-US" dirty="0" smtClean="0"/>
            </a:br>
            <a:r>
              <a:rPr lang="en-US" dirty="0" err="1" smtClean="0"/>
              <a:t>Nomex</a:t>
            </a:r>
            <a:r>
              <a:rPr lang="en-US" dirty="0"/>
              <a:t>/</a:t>
            </a:r>
            <a:r>
              <a:rPr lang="en-US" dirty="0" err="1" smtClean="0"/>
              <a:t>Tedlar</a:t>
            </a:r>
            <a:endParaRPr lang="en-US" dirty="0" smtClean="0"/>
          </a:p>
          <a:p>
            <a:r>
              <a:rPr lang="en-US" dirty="0" smtClean="0"/>
              <a:t>Layers:</a:t>
            </a:r>
          </a:p>
          <a:p>
            <a:pPr lvl="1"/>
            <a:r>
              <a:rPr lang="en-US" dirty="0" smtClean="0"/>
              <a:t>Outermost (</a:t>
            </a:r>
            <a:r>
              <a:rPr lang="en-US" dirty="0" err="1" smtClean="0"/>
              <a:t>gnd</a:t>
            </a:r>
            <a:r>
              <a:rPr lang="en-US" dirty="0" smtClean="0"/>
              <a:t>)</a:t>
            </a:r>
          </a:p>
          <a:p>
            <a:pPr lvl="1"/>
            <a:r>
              <a:rPr lang="en-US" dirty="0" smtClean="0"/>
              <a:t>Mid-cylinder (coarse)</a:t>
            </a:r>
          </a:p>
          <a:p>
            <a:pPr lvl="1"/>
            <a:r>
              <a:rPr lang="en-US" dirty="0" smtClean="0"/>
              <a:t>Bar-cage (all metal)</a:t>
            </a:r>
            <a:endParaRPr lang="en-US" dirty="0"/>
          </a:p>
        </p:txBody>
      </p:sp>
    </p:spTree>
    <p:extLst>
      <p:ext uri="{BB962C8B-B14F-4D97-AF65-F5344CB8AC3E}">
        <p14:creationId xmlns:p14="http://schemas.microsoft.com/office/powerpoint/2010/main" val="17493225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Drivers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311899" y="4076700"/>
                <a:ext cx="5588001" cy="2120900"/>
              </a:xfrm>
              <a:solidFill>
                <a:schemeClr val="bg1"/>
              </a:solidFill>
            </p:spPr>
            <p:txBody>
              <a:bodyPr>
                <a:normAutofit/>
              </a:bodyPr>
              <a:lstStyle/>
              <a:p>
                <a:r>
                  <a:rPr lang="en-US" dirty="0" smtClean="0"/>
                  <a:t>The Upsilon mass width for the hybrid setup is influenced by the single point resolution.</a:t>
                </a:r>
              </a:p>
              <a:p>
                <a:r>
                  <a:rPr lang="en-US" dirty="0" smtClean="0"/>
                  <a:t>Current calculations assume an RMS resolution of 1/10 the pad size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𝑎</m:t>
                        </m:r>
                      </m:num>
                      <m:den>
                        <m:r>
                          <a:rPr lang="en-US" b="0" i="1" smtClean="0">
                            <a:latin typeface="Cambria Math" panose="02040503050406030204" pitchFamily="18" charset="0"/>
                          </a:rPr>
                          <m:t>10</m:t>
                        </m:r>
                      </m:den>
                    </m:f>
                  </m:oMath>
                </a14:m>
                <a:r>
                  <a:rPr lang="en-US" dirty="0" smtClean="0"/>
                  <a:t>).</a:t>
                </a:r>
              </a:p>
              <a:p>
                <a:r>
                  <a:rPr lang="en-US" dirty="0" smtClean="0">
                    <a:solidFill>
                      <a:srgbClr val="FF0000"/>
                    </a:solidFill>
                  </a:rPr>
                  <a:t>The hybrid system will meet the design goal with an RMS resolution as bad as 250 </a:t>
                </a:r>
                <a:r>
                  <a:rPr lang="en-US" dirty="0" smtClean="0">
                    <a:solidFill>
                      <a:srgbClr val="FF0000"/>
                    </a:solidFill>
                    <a:latin typeface="Symbol" panose="05050102010706020507" pitchFamily="18" charset="2"/>
                  </a:rPr>
                  <a:t>m</a:t>
                </a:r>
                <a:r>
                  <a:rPr lang="en-US" dirty="0" smtClean="0">
                    <a:solidFill>
                      <a:srgbClr val="FF0000"/>
                    </a:solidFill>
                  </a:rPr>
                  <a:t>m.</a:t>
                </a:r>
                <a:endParaRPr lang="en-US" dirty="0">
                  <a:solidFill>
                    <a:srgbClr val="FF0000"/>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311899" y="4076700"/>
                <a:ext cx="5588001" cy="2120900"/>
              </a:xfrm>
              <a:blipFill rotWithShape="0">
                <a:blip r:embed="rId3"/>
                <a:stretch>
                  <a:fillRect l="-218" t="-2011" r="-1854" b="-2586"/>
                </a:stretch>
              </a:blipFill>
            </p:spPr>
            <p:txBody>
              <a:bodyPr/>
              <a:lstStyle/>
              <a:p>
                <a:r>
                  <a:rPr lang="en-US">
                    <a:noFill/>
                  </a:rPr>
                  <a:t> </a:t>
                </a:r>
              </a:p>
            </p:txBody>
          </p:sp>
        </mc:Fallback>
      </mc:AlternateContent>
      <p:sp>
        <p:nvSpPr>
          <p:cNvPr id="4" name="Date Placeholder 3"/>
          <p:cNvSpPr>
            <a:spLocks noGrp="1"/>
          </p:cNvSpPr>
          <p:nvPr>
            <p:ph type="dt" sz="half" idx="10"/>
          </p:nvPr>
        </p:nvSpPr>
        <p:spPr/>
        <p:txBody>
          <a:bodyPr/>
          <a:lstStyle/>
          <a:p>
            <a:r>
              <a:rPr lang="en-US" smtClean="0">
                <a:solidFill>
                  <a:prstClr val="black">
                    <a:tint val="75000"/>
                  </a:prstClr>
                </a:solidFill>
              </a:rPr>
              <a:t>10/23/2015</a:t>
            </a:r>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Tracking Systems (Practice)</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white"/>
                </a:solidFill>
              </a:rPr>
              <a:pPr/>
              <a:t>6</a:t>
            </a:fld>
            <a:endParaRPr lang="en-US" dirty="0">
              <a:solidFill>
                <a:prstClr val="white"/>
              </a:solidFill>
            </a:endParaRPr>
          </a:p>
        </p:txBody>
      </p:sp>
      <p:pic>
        <p:nvPicPr>
          <p:cNvPr id="7" name="Picture 6"/>
          <p:cNvPicPr>
            <a:picLocks noChangeAspect="1"/>
          </p:cNvPicPr>
          <p:nvPr/>
        </p:nvPicPr>
        <p:blipFill>
          <a:blip r:embed="rId4"/>
          <a:stretch>
            <a:fillRect/>
          </a:stretch>
        </p:blipFill>
        <p:spPr>
          <a:xfrm>
            <a:off x="5953095" y="539750"/>
            <a:ext cx="5975380" cy="3409950"/>
          </a:xfrm>
          <a:prstGeom prst="rect">
            <a:avLst/>
          </a:prstGeom>
        </p:spPr>
      </p:pic>
      <p:cxnSp>
        <p:nvCxnSpPr>
          <p:cNvPr id="9" name="Straight Arrow Connector 8"/>
          <p:cNvCxnSpPr/>
          <p:nvPr/>
        </p:nvCxnSpPr>
        <p:spPr>
          <a:xfrm flipV="1">
            <a:off x="8089900" y="2413000"/>
            <a:ext cx="0" cy="5207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8991600" y="2108200"/>
            <a:ext cx="0" cy="8255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TextBox 11"/>
              <p:cNvSpPr txBox="1"/>
              <p:nvPr/>
            </p:nvSpPr>
            <p:spPr>
              <a:xfrm>
                <a:off x="7632700" y="2463800"/>
                <a:ext cx="474810" cy="514051"/>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sz="1600" i="1" smtClean="0">
                              <a:solidFill>
                                <a:srgbClr val="FF0000"/>
                              </a:solidFill>
                              <a:latin typeface="Cambria Math" panose="02040503050406030204" pitchFamily="18" charset="0"/>
                            </a:rPr>
                          </m:ctrlPr>
                        </m:fPr>
                        <m:num>
                          <m:r>
                            <a:rPr lang="en-US" sz="1600" i="1" smtClean="0">
                              <a:solidFill>
                                <a:srgbClr val="FF0000"/>
                              </a:solidFill>
                              <a:latin typeface="Cambria Math" panose="02040503050406030204" pitchFamily="18" charset="0"/>
                            </a:rPr>
                            <m:t>𝑎</m:t>
                          </m:r>
                        </m:num>
                        <m:den>
                          <m:r>
                            <a:rPr lang="en-US" sz="1600" i="1" smtClean="0">
                              <a:solidFill>
                                <a:srgbClr val="FF0000"/>
                              </a:solidFill>
                              <a:latin typeface="Cambria Math" panose="02040503050406030204" pitchFamily="18" charset="0"/>
                            </a:rPr>
                            <m:t>10</m:t>
                          </m:r>
                        </m:den>
                      </m:f>
                    </m:oMath>
                  </m:oMathPara>
                </a14:m>
                <a:endParaRPr lang="en-US" sz="1600" dirty="0">
                  <a:solidFill>
                    <a:prstClr val="black"/>
                  </a:solidFill>
                </a:endParaRPr>
              </a:p>
            </p:txBody>
          </p:sp>
        </mc:Choice>
        <mc:Fallback xmlns="">
          <p:sp>
            <p:nvSpPr>
              <p:cNvPr id="12" name="TextBox 11"/>
              <p:cNvSpPr txBox="1">
                <a:spLocks noRot="1" noChangeAspect="1" noMove="1" noResize="1" noEditPoints="1" noAdjustHandles="1" noChangeArrowheads="1" noChangeShapeType="1" noTextEdit="1"/>
              </p:cNvSpPr>
              <p:nvPr/>
            </p:nvSpPr>
            <p:spPr>
              <a:xfrm>
                <a:off x="7632700" y="2463800"/>
                <a:ext cx="474810" cy="514051"/>
              </a:xfrm>
              <a:prstGeom prst="rect">
                <a:avLst/>
              </a:prstGeom>
              <a:blipFill rotWithShape="0">
                <a:blip r:embed="rId5"/>
                <a:stretch>
                  <a:fillRect b="-35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8661400" y="2476500"/>
                <a:ext cx="365998" cy="514051"/>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sz="1600" i="1" smtClean="0">
                              <a:solidFill>
                                <a:srgbClr val="FF0000"/>
                              </a:solidFill>
                              <a:latin typeface="Cambria Math" panose="02040503050406030204" pitchFamily="18" charset="0"/>
                            </a:rPr>
                          </m:ctrlPr>
                        </m:fPr>
                        <m:num>
                          <m:r>
                            <a:rPr lang="en-US" sz="1600" i="1" smtClean="0">
                              <a:solidFill>
                                <a:srgbClr val="FF0000"/>
                              </a:solidFill>
                              <a:latin typeface="Cambria Math" panose="02040503050406030204" pitchFamily="18" charset="0"/>
                            </a:rPr>
                            <m:t>𝑎</m:t>
                          </m:r>
                        </m:num>
                        <m:den>
                          <m:r>
                            <a:rPr lang="en-US" sz="1600" i="1" smtClean="0">
                              <a:solidFill>
                                <a:srgbClr val="FF0000"/>
                              </a:solidFill>
                              <a:latin typeface="Cambria Math" panose="02040503050406030204" pitchFamily="18" charset="0"/>
                            </a:rPr>
                            <m:t>6</m:t>
                          </m:r>
                        </m:den>
                      </m:f>
                    </m:oMath>
                  </m:oMathPara>
                </a14:m>
                <a:endParaRPr lang="en-US" sz="1600" dirty="0">
                  <a:solidFill>
                    <a:prstClr val="black"/>
                  </a:solidFill>
                </a:endParaRPr>
              </a:p>
            </p:txBody>
          </p:sp>
        </mc:Choice>
        <mc:Fallback xmlns="">
          <p:sp>
            <p:nvSpPr>
              <p:cNvPr id="13" name="TextBox 12"/>
              <p:cNvSpPr txBox="1">
                <a:spLocks noRot="1" noChangeAspect="1" noMove="1" noResize="1" noEditPoints="1" noAdjustHandles="1" noChangeArrowheads="1" noChangeShapeType="1" noTextEdit="1"/>
              </p:cNvSpPr>
              <p:nvPr/>
            </p:nvSpPr>
            <p:spPr>
              <a:xfrm>
                <a:off x="8661400" y="2476500"/>
                <a:ext cx="365998" cy="514051"/>
              </a:xfrm>
              <a:prstGeom prst="rect">
                <a:avLst/>
              </a:prstGeom>
              <a:blipFill rotWithShape="0">
                <a:blip r:embed="rId6"/>
                <a:stretch>
                  <a:fillRect b="-235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10922000" y="1168400"/>
                <a:ext cx="609590" cy="560090"/>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f>
                        <m:fPr>
                          <m:ctrlPr>
                            <a:rPr lang="en-US" sz="1600" i="1" smtClean="0">
                              <a:solidFill>
                                <a:srgbClr val="FF0000"/>
                              </a:solidFill>
                              <a:latin typeface="Cambria Math" panose="02040503050406030204" pitchFamily="18" charset="0"/>
                            </a:rPr>
                          </m:ctrlPr>
                        </m:fPr>
                        <m:num>
                          <m:r>
                            <a:rPr lang="en-US" sz="1600" i="1" smtClean="0">
                              <a:solidFill>
                                <a:srgbClr val="FF0000"/>
                              </a:solidFill>
                              <a:latin typeface="Cambria Math" panose="02040503050406030204" pitchFamily="18" charset="0"/>
                            </a:rPr>
                            <m:t>𝑎</m:t>
                          </m:r>
                        </m:num>
                        <m:den>
                          <m:rad>
                            <m:radPr>
                              <m:degHide m:val="on"/>
                              <m:ctrlPr>
                                <a:rPr lang="en-US" sz="1600" i="1" smtClean="0">
                                  <a:solidFill>
                                    <a:srgbClr val="FF0000"/>
                                  </a:solidFill>
                                  <a:latin typeface="Cambria Math" panose="02040503050406030204" pitchFamily="18" charset="0"/>
                                </a:rPr>
                              </m:ctrlPr>
                            </m:radPr>
                            <m:deg/>
                            <m:e>
                              <m:r>
                                <a:rPr lang="en-US" sz="1600" i="1" smtClean="0">
                                  <a:solidFill>
                                    <a:srgbClr val="FF0000"/>
                                  </a:solidFill>
                                  <a:latin typeface="Cambria Math" panose="02040503050406030204" pitchFamily="18" charset="0"/>
                                </a:rPr>
                                <m:t>12</m:t>
                              </m:r>
                            </m:e>
                          </m:rad>
                        </m:den>
                      </m:f>
                    </m:oMath>
                  </m:oMathPara>
                </a14:m>
                <a:endParaRPr lang="en-US" sz="1600" dirty="0">
                  <a:solidFill>
                    <a:prstClr val="black"/>
                  </a:solidFill>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10922000" y="1168400"/>
                <a:ext cx="609590" cy="560090"/>
              </a:xfrm>
              <a:prstGeom prst="rect">
                <a:avLst/>
              </a:prstGeom>
              <a:blipFill rotWithShape="0">
                <a:blip r:embed="rId7"/>
                <a:stretch>
                  <a:fillRect b="-1087"/>
                </a:stretch>
              </a:blipFill>
            </p:spPr>
            <p:txBody>
              <a:bodyPr/>
              <a:lstStyle/>
              <a:p>
                <a:r>
                  <a:rPr lang="en-US">
                    <a:noFill/>
                  </a:rPr>
                  <a:t> </a:t>
                </a:r>
              </a:p>
            </p:txBody>
          </p:sp>
        </mc:Fallback>
      </mc:AlternateContent>
      <p:cxnSp>
        <p:nvCxnSpPr>
          <p:cNvPr id="16" name="Straight Connector 15"/>
          <p:cNvCxnSpPr/>
          <p:nvPr/>
        </p:nvCxnSpPr>
        <p:spPr>
          <a:xfrm flipV="1">
            <a:off x="10604500" y="1117600"/>
            <a:ext cx="0" cy="2146300"/>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10642600" y="1473200"/>
            <a:ext cx="393700" cy="1143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743700" y="1714500"/>
            <a:ext cx="3937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239000" y="1346200"/>
            <a:ext cx="1390124" cy="369332"/>
          </a:xfrm>
          <a:prstGeom prst="rect">
            <a:avLst/>
          </a:prstGeom>
          <a:noFill/>
        </p:spPr>
        <p:txBody>
          <a:bodyPr wrap="none" rtlCol="0">
            <a:spAutoFit/>
          </a:bodyPr>
          <a:lstStyle/>
          <a:p>
            <a:r>
              <a:rPr lang="en-US" dirty="0" smtClean="0">
                <a:solidFill>
                  <a:srgbClr val="1CADE4"/>
                </a:solidFill>
              </a:rPr>
              <a:t>Design Goal</a:t>
            </a:r>
            <a:endParaRPr lang="en-US" dirty="0">
              <a:solidFill>
                <a:srgbClr val="1CADE4"/>
              </a:solidFill>
            </a:endParaRPr>
          </a:p>
        </p:txBody>
      </p:sp>
      <p:sp>
        <p:nvSpPr>
          <p:cNvPr id="23" name="TextBox 22"/>
          <p:cNvSpPr txBox="1"/>
          <p:nvPr/>
        </p:nvSpPr>
        <p:spPr>
          <a:xfrm>
            <a:off x="7581900" y="241300"/>
            <a:ext cx="2453813" cy="369332"/>
          </a:xfrm>
          <a:prstGeom prst="rect">
            <a:avLst/>
          </a:prstGeom>
          <a:solidFill>
            <a:schemeClr val="bg1"/>
          </a:solidFill>
        </p:spPr>
        <p:txBody>
          <a:bodyPr wrap="none" rtlCol="0">
            <a:spAutoFit/>
          </a:bodyPr>
          <a:lstStyle/>
          <a:p>
            <a:r>
              <a:rPr lang="en-US" dirty="0" smtClean="0">
                <a:solidFill>
                  <a:prstClr val="black"/>
                </a:solidFill>
              </a:rPr>
              <a:t>Hybrid Tracker Option</a:t>
            </a:r>
            <a:endParaRPr lang="en-US" dirty="0">
              <a:solidFill>
                <a:prstClr val="black"/>
              </a:solidFill>
            </a:endParaRPr>
          </a:p>
        </p:txBody>
      </p:sp>
      <p:sp>
        <p:nvSpPr>
          <p:cNvPr id="24" name="Content Placeholder 2"/>
          <p:cNvSpPr txBox="1">
            <a:spLocks/>
          </p:cNvSpPr>
          <p:nvPr/>
        </p:nvSpPr>
        <p:spPr>
          <a:xfrm>
            <a:off x="431799" y="4983062"/>
            <a:ext cx="5588001" cy="654340"/>
          </a:xfrm>
          <a:prstGeom prst="rect">
            <a:avLst/>
          </a:prstGeom>
          <a:no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Clr>
                <a:srgbClr val="1CADE4"/>
              </a:buClr>
            </a:pPr>
            <a:r>
              <a:rPr lang="en-US" dirty="0" smtClean="0">
                <a:solidFill>
                  <a:prstClr val="black">
                    <a:lumMod val="75000"/>
                    <a:lumOff val="25000"/>
                  </a:prstClr>
                </a:solidFill>
              </a:rPr>
              <a:t>ILC R&amp;D results very encouraging.</a:t>
            </a:r>
          </a:p>
        </p:txBody>
      </p:sp>
      <p:pic>
        <p:nvPicPr>
          <p:cNvPr id="15" name="Picture 14"/>
          <p:cNvPicPr>
            <a:picLocks noChangeAspect="1"/>
          </p:cNvPicPr>
          <p:nvPr/>
        </p:nvPicPr>
        <p:blipFill>
          <a:blip r:embed="rId8"/>
          <a:stretch>
            <a:fillRect/>
          </a:stretch>
        </p:blipFill>
        <p:spPr>
          <a:xfrm>
            <a:off x="136932" y="622578"/>
            <a:ext cx="3562613" cy="2422850"/>
          </a:xfrm>
          <a:prstGeom prst="rect">
            <a:avLst/>
          </a:prstGeom>
        </p:spPr>
      </p:pic>
      <p:pic>
        <p:nvPicPr>
          <p:cNvPr id="17" name="Picture 16"/>
          <p:cNvPicPr>
            <a:picLocks noChangeAspect="1"/>
          </p:cNvPicPr>
          <p:nvPr/>
        </p:nvPicPr>
        <p:blipFill>
          <a:blip r:embed="rId9"/>
          <a:stretch>
            <a:fillRect/>
          </a:stretch>
        </p:blipFill>
        <p:spPr>
          <a:xfrm>
            <a:off x="1993828" y="2660446"/>
            <a:ext cx="3618408" cy="2242205"/>
          </a:xfrm>
          <a:prstGeom prst="rect">
            <a:avLst/>
          </a:prstGeom>
        </p:spPr>
      </p:pic>
      <p:sp>
        <p:nvSpPr>
          <p:cNvPr id="19" name="TextBox 18"/>
          <p:cNvSpPr txBox="1"/>
          <p:nvPr/>
        </p:nvSpPr>
        <p:spPr>
          <a:xfrm>
            <a:off x="864066" y="1921079"/>
            <a:ext cx="1073791" cy="369332"/>
          </a:xfrm>
          <a:prstGeom prst="rect">
            <a:avLst/>
          </a:prstGeom>
          <a:noFill/>
        </p:spPr>
        <p:txBody>
          <a:bodyPr wrap="square" rtlCol="0">
            <a:spAutoFit/>
          </a:bodyPr>
          <a:lstStyle/>
          <a:p>
            <a:r>
              <a:rPr lang="en-US" dirty="0" err="1" smtClean="0">
                <a:latin typeface="Symbol" panose="05050102010706020507" pitchFamily="18" charset="2"/>
              </a:rPr>
              <a:t>m</a:t>
            </a:r>
            <a:r>
              <a:rPr lang="en-US" dirty="0" err="1" smtClean="0"/>
              <a:t>MEGAs</a:t>
            </a:r>
            <a:endParaRPr lang="en-US" dirty="0"/>
          </a:p>
        </p:txBody>
      </p:sp>
      <p:sp>
        <p:nvSpPr>
          <p:cNvPr id="29" name="TextBox 28"/>
          <p:cNvSpPr txBox="1"/>
          <p:nvPr/>
        </p:nvSpPr>
        <p:spPr>
          <a:xfrm>
            <a:off x="2618763" y="3575108"/>
            <a:ext cx="1073791" cy="369332"/>
          </a:xfrm>
          <a:prstGeom prst="rect">
            <a:avLst/>
          </a:prstGeom>
          <a:noFill/>
        </p:spPr>
        <p:txBody>
          <a:bodyPr wrap="square" rtlCol="0">
            <a:spAutoFit/>
          </a:bodyPr>
          <a:lstStyle/>
          <a:p>
            <a:r>
              <a:rPr lang="en-US" dirty="0" smtClean="0"/>
              <a:t>GEMs</a:t>
            </a:r>
            <a:endParaRPr lang="en-US" dirty="0"/>
          </a:p>
        </p:txBody>
      </p:sp>
    </p:spTree>
    <p:extLst>
      <p:ext uri="{BB962C8B-B14F-4D97-AF65-F5344CB8AC3E}">
        <p14:creationId xmlns:p14="http://schemas.microsoft.com/office/powerpoint/2010/main" val="598764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Former ALICE gain stage</a:t>
            </a:r>
            <a:endParaRPr lang="en-US" dirty="0"/>
          </a:p>
        </p:txBody>
      </p:sp>
      <p:sp>
        <p:nvSpPr>
          <p:cNvPr id="3" name="Content Placeholder 2"/>
          <p:cNvSpPr>
            <a:spLocks noGrp="1"/>
          </p:cNvSpPr>
          <p:nvPr>
            <p:ph idx="1"/>
          </p:nvPr>
        </p:nvSpPr>
        <p:spPr/>
        <p:txBody>
          <a:bodyPr/>
          <a:lstStyle/>
          <a:p>
            <a:r>
              <a:rPr lang="en-US" dirty="0" smtClean="0"/>
              <a:t>Wire Plane.</a:t>
            </a:r>
          </a:p>
          <a:p>
            <a:r>
              <a:rPr lang="en-US" dirty="0" smtClean="0"/>
              <a:t>Advantage:  Image charge is broad, pads large.</a:t>
            </a:r>
          </a:p>
          <a:p>
            <a:r>
              <a:rPr lang="en-US" dirty="0" smtClean="0"/>
              <a:t>Disadvantage:  Ion feedback.</a:t>
            </a:r>
            <a:endParaRPr lang="en-US" dirty="0"/>
          </a:p>
        </p:txBody>
      </p:sp>
      <p:pic>
        <p:nvPicPr>
          <p:cNvPr id="4" name="Picture 3"/>
          <p:cNvPicPr>
            <a:picLocks noChangeAspect="1"/>
          </p:cNvPicPr>
          <p:nvPr/>
        </p:nvPicPr>
        <p:blipFill>
          <a:blip r:embed="rId2"/>
          <a:stretch>
            <a:fillRect/>
          </a:stretch>
        </p:blipFill>
        <p:spPr>
          <a:xfrm>
            <a:off x="7204222" y="148402"/>
            <a:ext cx="4857149" cy="3911896"/>
          </a:xfrm>
          <a:prstGeom prst="rect">
            <a:avLst/>
          </a:prstGeom>
        </p:spPr>
      </p:pic>
    </p:spTree>
    <p:extLst>
      <p:ext uri="{BB962C8B-B14F-4D97-AF65-F5344CB8AC3E}">
        <p14:creationId xmlns:p14="http://schemas.microsoft.com/office/powerpoint/2010/main" val="362201542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Prototype of Inner Field Cage</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01999" y="1305024"/>
            <a:ext cx="8110281" cy="5328004"/>
          </a:xfrm>
          <a:prstGeom prst="rect">
            <a:avLst/>
          </a:prstGeom>
        </p:spPr>
      </p:pic>
    </p:spTree>
    <p:extLst>
      <p:ext uri="{BB962C8B-B14F-4D97-AF65-F5344CB8AC3E}">
        <p14:creationId xmlns:p14="http://schemas.microsoft.com/office/powerpoint/2010/main" val="293238815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Inner Field Cage</a:t>
            </a:r>
            <a:endParaRPr lang="en-US" dirty="0"/>
          </a:p>
        </p:txBody>
      </p:sp>
      <p:sp>
        <p:nvSpPr>
          <p:cNvPr id="3" name="Content Placeholder 2"/>
          <p:cNvSpPr>
            <a:spLocks noGrp="1"/>
          </p:cNvSpPr>
          <p:nvPr>
            <p:ph idx="1"/>
          </p:nvPr>
        </p:nvSpPr>
        <p:spPr/>
        <p:txBody>
          <a:bodyPr/>
          <a:lstStyle/>
          <a:p>
            <a:r>
              <a:rPr lang="en-US" dirty="0" smtClean="0"/>
              <a:t>Much longer than our device.</a:t>
            </a:r>
          </a:p>
          <a:p>
            <a:r>
              <a:rPr lang="en-US" dirty="0" smtClean="0"/>
              <a:t>Similar radius to our outside.</a:t>
            </a:r>
            <a:endParaRPr lang="en-US" dirty="0"/>
          </a:p>
        </p:txBody>
      </p:sp>
      <p:pic>
        <p:nvPicPr>
          <p:cNvPr id="4" name="Picture 3"/>
          <p:cNvPicPr>
            <a:picLocks noChangeAspect="1"/>
          </p:cNvPicPr>
          <p:nvPr/>
        </p:nvPicPr>
        <p:blipFill>
          <a:blip r:embed="rId2"/>
          <a:stretch>
            <a:fillRect/>
          </a:stretch>
        </p:blipFill>
        <p:spPr>
          <a:xfrm>
            <a:off x="4015133" y="510268"/>
            <a:ext cx="8773087" cy="5723618"/>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2456" y="3048434"/>
            <a:ext cx="5041829" cy="3359187"/>
          </a:xfrm>
          <a:prstGeom prst="rect">
            <a:avLst/>
          </a:prstGeom>
        </p:spPr>
      </p:pic>
    </p:spTree>
    <p:extLst>
      <p:ext uri="{BB962C8B-B14F-4D97-AF65-F5344CB8AC3E}">
        <p14:creationId xmlns:p14="http://schemas.microsoft.com/office/powerpoint/2010/main" val="20254820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Gradient Bars</a:t>
            </a:r>
            <a:endParaRPr lang="en-US" dirty="0"/>
          </a:p>
        </p:txBody>
      </p:sp>
      <p:sp>
        <p:nvSpPr>
          <p:cNvPr id="3" name="Content Placeholder 2"/>
          <p:cNvSpPr>
            <a:spLocks noGrp="1"/>
          </p:cNvSpPr>
          <p:nvPr>
            <p:ph idx="1"/>
          </p:nvPr>
        </p:nvSpPr>
        <p:spPr/>
        <p:txBody>
          <a:bodyPr/>
          <a:lstStyle/>
          <a:p>
            <a:r>
              <a:rPr lang="en-US" dirty="0" err="1" smtClean="0"/>
              <a:t>textBasic</a:t>
            </a:r>
            <a:r>
              <a:rPr lang="en-US" dirty="0" smtClean="0"/>
              <a:t> material = insulator.</a:t>
            </a:r>
          </a:p>
          <a:p>
            <a:r>
              <a:rPr lang="en-US" dirty="0" smtClean="0"/>
              <a:t>Precisely spaced metal bands.</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34745" y="0"/>
            <a:ext cx="6299200" cy="472440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927" y="2496458"/>
            <a:ext cx="5583161" cy="4187371"/>
          </a:xfrm>
          <a:prstGeom prst="rect">
            <a:avLst/>
          </a:prstGeom>
        </p:spPr>
      </p:pic>
    </p:spTree>
    <p:extLst>
      <p:ext uri="{BB962C8B-B14F-4D97-AF65-F5344CB8AC3E}">
        <p14:creationId xmlns:p14="http://schemas.microsoft.com/office/powerpoint/2010/main" val="183882650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Device built vertically</a:t>
            </a:r>
            <a:endParaRPr lang="en-US" dirty="0"/>
          </a:p>
        </p:txBody>
      </p:sp>
      <p:sp>
        <p:nvSpPr>
          <p:cNvPr id="3" name="Content Placeholder 2"/>
          <p:cNvSpPr>
            <a:spLocks noGrp="1"/>
          </p:cNvSpPr>
          <p:nvPr>
            <p:ph idx="1"/>
          </p:nvPr>
        </p:nvSpPr>
        <p:spPr>
          <a:xfrm>
            <a:off x="140305" y="1151847"/>
            <a:ext cx="6463695" cy="4762724"/>
          </a:xfrm>
        </p:spPr>
        <p:txBody>
          <a:bodyPr/>
          <a:lstStyle/>
          <a:p>
            <a:r>
              <a:rPr lang="en-US" dirty="0" smtClean="0"/>
              <a:t>Gravity works with you!</a:t>
            </a:r>
          </a:p>
          <a:p>
            <a:r>
              <a:rPr lang="en-US" dirty="0" smtClean="0"/>
              <a:t>No mandrel used:</a:t>
            </a:r>
          </a:p>
          <a:p>
            <a:pPr lvl="1"/>
            <a:r>
              <a:rPr lang="en-US" dirty="0" smtClean="0"/>
              <a:t>Outer field cage holds the gas.</a:t>
            </a:r>
          </a:p>
          <a:p>
            <a:pPr lvl="1"/>
            <a:r>
              <a:rPr lang="en-US" dirty="0" smtClean="0"/>
              <a:t>Outer field cage has “coarse” gradient structure.</a:t>
            </a:r>
          </a:p>
          <a:p>
            <a:pPr lvl="1"/>
            <a:r>
              <a:rPr lang="en-US" dirty="0" smtClean="0"/>
              <a:t>Dimensions are not high tolerance.</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90229" y="65314"/>
            <a:ext cx="4953909" cy="6605212"/>
          </a:xfrm>
          <a:prstGeom prst="rect">
            <a:avLst/>
          </a:prstGeom>
        </p:spPr>
      </p:pic>
    </p:spTree>
    <p:extLst>
      <p:ext uri="{BB962C8B-B14F-4D97-AF65-F5344CB8AC3E}">
        <p14:creationId xmlns:p14="http://schemas.microsoft.com/office/powerpoint/2010/main" val="75492621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62801" y="206828"/>
            <a:ext cx="4917622" cy="6556829"/>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44487" y="239486"/>
            <a:ext cx="4901292" cy="6535056"/>
          </a:xfrm>
          <a:prstGeom prst="rect">
            <a:avLst/>
          </a:prstGeom>
        </p:spPr>
      </p:pic>
    </p:spTree>
    <p:extLst>
      <p:ext uri="{BB962C8B-B14F-4D97-AF65-F5344CB8AC3E}">
        <p14:creationId xmlns:p14="http://schemas.microsoft.com/office/powerpoint/2010/main" val="241320755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8596668" cy="624114"/>
          </a:xfrm>
        </p:spPr>
        <p:txBody>
          <a:bodyPr>
            <a:normAutofit fontScale="90000"/>
          </a:bodyPr>
          <a:lstStyle/>
          <a:p>
            <a:r>
              <a:rPr lang="en-US" dirty="0" smtClean="0"/>
              <a:t>Double-walled.</a:t>
            </a:r>
            <a:endParaRPr lang="en-US" dirty="0"/>
          </a:p>
        </p:txBody>
      </p:sp>
      <p:sp>
        <p:nvSpPr>
          <p:cNvPr id="3" name="Content Placeholder 2"/>
          <p:cNvSpPr>
            <a:spLocks noGrp="1"/>
          </p:cNvSpPr>
          <p:nvPr>
            <p:ph idx="1"/>
          </p:nvPr>
        </p:nvSpPr>
        <p:spPr>
          <a:xfrm>
            <a:off x="74990" y="687390"/>
            <a:ext cx="9177866" cy="4762724"/>
          </a:xfrm>
        </p:spPr>
        <p:txBody>
          <a:bodyPr/>
          <a:lstStyle/>
          <a:p>
            <a:r>
              <a:rPr lang="en-US" dirty="0" smtClean="0"/>
              <a:t>Inner wall gradient.</a:t>
            </a:r>
          </a:p>
          <a:p>
            <a:r>
              <a:rPr lang="en-US" dirty="0" smtClean="0"/>
              <a:t>Outer wall ground (safety)</a:t>
            </a:r>
          </a:p>
          <a:p>
            <a:r>
              <a:rPr lang="en-US" dirty="0" smtClean="0"/>
              <a:t>Flow CO</a:t>
            </a:r>
            <a:r>
              <a:rPr lang="en-US" baseline="-25000" dirty="0" smtClean="0"/>
              <a:t>2</a:t>
            </a:r>
            <a:r>
              <a:rPr lang="en-US" dirty="0" smtClean="0"/>
              <a:t> in gap.</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81085" y="1691774"/>
            <a:ext cx="3831771" cy="5107032"/>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07201" y="203200"/>
            <a:ext cx="4883152" cy="6510869"/>
          </a:xfrm>
          <a:prstGeom prst="rect">
            <a:avLst/>
          </a:prstGeom>
        </p:spPr>
      </p:pic>
    </p:spTree>
    <p:extLst>
      <p:ext uri="{BB962C8B-B14F-4D97-AF65-F5344CB8AC3E}">
        <p14:creationId xmlns:p14="http://schemas.microsoft.com/office/powerpoint/2010/main" val="226830249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points to secure bars.</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6200000">
            <a:off x="6187774" y="909711"/>
            <a:ext cx="6581016" cy="4935762"/>
          </a:xfrm>
          <a:prstGeom prst="rect">
            <a:avLst/>
          </a:prstGeom>
        </p:spPr>
      </p:pic>
    </p:spTree>
    <p:extLst>
      <p:ext uri="{BB962C8B-B14F-4D97-AF65-F5344CB8AC3E}">
        <p14:creationId xmlns:p14="http://schemas.microsoft.com/office/powerpoint/2010/main" val="92139534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Outer field cage ready for endcap.</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70800" y="1103086"/>
            <a:ext cx="4217309" cy="5623078"/>
          </a:xfrm>
          <a:prstGeom prst="rect">
            <a:avLst/>
          </a:prstGeom>
        </p:spPr>
      </p:pic>
    </p:spTree>
    <p:extLst>
      <p:ext uri="{BB962C8B-B14F-4D97-AF65-F5344CB8AC3E}">
        <p14:creationId xmlns:p14="http://schemas.microsoft.com/office/powerpoint/2010/main" val="211584922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Working at heights.</a:t>
            </a:r>
            <a:endParaRPr lang="en-US" dirty="0"/>
          </a:p>
        </p:txBody>
      </p:sp>
      <p:sp>
        <p:nvSpPr>
          <p:cNvPr id="3" name="Content Placeholder 2"/>
          <p:cNvSpPr>
            <a:spLocks noGrp="1"/>
          </p:cNvSpPr>
          <p:nvPr>
            <p:ph idx="1"/>
          </p:nvPr>
        </p:nvSpPr>
        <p:spPr/>
        <p:txBody>
          <a:bodyPr/>
          <a:lstStyle/>
          <a:p>
            <a:r>
              <a:rPr lang="en-US" dirty="0" smtClean="0"/>
              <a:t>Ours will NOT have these kind of hazards.</a:t>
            </a:r>
          </a:p>
          <a:p>
            <a:r>
              <a:rPr lang="en-US" dirty="0" smtClean="0"/>
              <a:t>Don’t even need a high bay!</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0456" y="1600201"/>
            <a:ext cx="6758819" cy="5069114"/>
          </a:xfrm>
          <a:prstGeom prst="rect">
            <a:avLst/>
          </a:prstGeom>
        </p:spPr>
      </p:pic>
    </p:spTree>
    <p:extLst>
      <p:ext uri="{BB962C8B-B14F-4D97-AF65-F5344CB8AC3E}">
        <p14:creationId xmlns:p14="http://schemas.microsoft.com/office/powerpoint/2010/main" val="4001594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56"/>
          <p:cNvGrpSpPr/>
          <p:nvPr/>
        </p:nvGrpSpPr>
        <p:grpSpPr>
          <a:xfrm>
            <a:off x="220363" y="1254727"/>
            <a:ext cx="5317524" cy="3814119"/>
            <a:chOff x="2199503" y="1474573"/>
            <a:chExt cx="5317524" cy="3814119"/>
          </a:xfrm>
        </p:grpSpPr>
        <p:sp>
          <p:nvSpPr>
            <p:cNvPr id="3" name="Oval 2"/>
            <p:cNvSpPr/>
            <p:nvPr/>
          </p:nvSpPr>
          <p:spPr>
            <a:xfrm>
              <a:off x="5647038" y="1692875"/>
              <a:ext cx="1869989" cy="2850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5560541" y="1474573"/>
              <a:ext cx="1037967" cy="33610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p:cNvSpPr/>
            <p:nvPr/>
          </p:nvSpPr>
          <p:spPr>
            <a:xfrm>
              <a:off x="2199503" y="2438400"/>
              <a:ext cx="1869989" cy="2850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a:stCxn id="2" idx="0"/>
              <a:endCxn id="3" idx="0"/>
            </p:cNvCxnSpPr>
            <p:nvPr/>
          </p:nvCxnSpPr>
          <p:spPr>
            <a:xfrm flipV="1">
              <a:off x="3134498" y="1692875"/>
              <a:ext cx="3447535" cy="745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2" idx="4"/>
              <a:endCxn id="3" idx="4"/>
            </p:cNvCxnSpPr>
            <p:nvPr/>
          </p:nvCxnSpPr>
          <p:spPr>
            <a:xfrm flipV="1">
              <a:off x="3134498" y="4543167"/>
              <a:ext cx="3447535" cy="745525"/>
            </a:xfrm>
            <a:prstGeom prst="line">
              <a:avLst/>
            </a:prstGeom>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2446638" y="2166551"/>
              <a:ext cx="1787610" cy="3023286"/>
              <a:chOff x="2446638" y="2166551"/>
              <a:chExt cx="1787610" cy="3023286"/>
            </a:xfrm>
          </p:grpSpPr>
          <p:sp>
            <p:nvSpPr>
              <p:cNvPr id="8" name="Arc 7"/>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Arc 8"/>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1" name="Group 10"/>
            <p:cNvGrpSpPr/>
            <p:nvPr/>
          </p:nvGrpSpPr>
          <p:grpSpPr>
            <a:xfrm>
              <a:off x="2664941" y="2121239"/>
              <a:ext cx="1787610" cy="3023286"/>
              <a:chOff x="2446638" y="2166551"/>
              <a:chExt cx="1787610" cy="3023286"/>
            </a:xfrm>
          </p:grpSpPr>
          <p:sp>
            <p:nvSpPr>
              <p:cNvPr id="12" name="Arc 11"/>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4" name="Group 13"/>
            <p:cNvGrpSpPr/>
            <p:nvPr/>
          </p:nvGrpSpPr>
          <p:grpSpPr>
            <a:xfrm>
              <a:off x="2883244" y="2075927"/>
              <a:ext cx="1787610" cy="3023286"/>
              <a:chOff x="2446638" y="2166551"/>
              <a:chExt cx="1787610" cy="3023286"/>
            </a:xfrm>
          </p:grpSpPr>
          <p:sp>
            <p:nvSpPr>
              <p:cNvPr id="15" name="Arc 14"/>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Arc 15"/>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7" name="Group 16"/>
            <p:cNvGrpSpPr/>
            <p:nvPr/>
          </p:nvGrpSpPr>
          <p:grpSpPr>
            <a:xfrm>
              <a:off x="3101547" y="2030615"/>
              <a:ext cx="1787610" cy="3023286"/>
              <a:chOff x="2446638" y="2166551"/>
              <a:chExt cx="1787610" cy="3023286"/>
            </a:xfrm>
          </p:grpSpPr>
          <p:sp>
            <p:nvSpPr>
              <p:cNvPr id="18" name="Arc 17"/>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Arc 18"/>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0" name="Group 19"/>
            <p:cNvGrpSpPr/>
            <p:nvPr/>
          </p:nvGrpSpPr>
          <p:grpSpPr>
            <a:xfrm>
              <a:off x="3319850" y="1985303"/>
              <a:ext cx="1787610" cy="3023286"/>
              <a:chOff x="2446638" y="2166551"/>
              <a:chExt cx="1787610" cy="3023286"/>
            </a:xfrm>
          </p:grpSpPr>
          <p:sp>
            <p:nvSpPr>
              <p:cNvPr id="21" name="Arc 20"/>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Arc 21"/>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3" name="Group 22"/>
            <p:cNvGrpSpPr/>
            <p:nvPr/>
          </p:nvGrpSpPr>
          <p:grpSpPr>
            <a:xfrm>
              <a:off x="3538153" y="1939991"/>
              <a:ext cx="1787610" cy="3023286"/>
              <a:chOff x="2446638" y="2166551"/>
              <a:chExt cx="1787610" cy="3023286"/>
            </a:xfrm>
          </p:grpSpPr>
          <p:sp>
            <p:nvSpPr>
              <p:cNvPr id="24" name="Arc 23"/>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Arc 24"/>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6" name="Group 25"/>
            <p:cNvGrpSpPr/>
            <p:nvPr/>
          </p:nvGrpSpPr>
          <p:grpSpPr>
            <a:xfrm>
              <a:off x="3756456" y="1894679"/>
              <a:ext cx="1787610" cy="3023286"/>
              <a:chOff x="2446638" y="2166551"/>
              <a:chExt cx="1787610" cy="3023286"/>
            </a:xfrm>
          </p:grpSpPr>
          <p:sp>
            <p:nvSpPr>
              <p:cNvPr id="27" name="Arc 26"/>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Arc 27"/>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9" name="Group 28"/>
            <p:cNvGrpSpPr/>
            <p:nvPr/>
          </p:nvGrpSpPr>
          <p:grpSpPr>
            <a:xfrm>
              <a:off x="3974759" y="1849367"/>
              <a:ext cx="1787610" cy="3023286"/>
              <a:chOff x="2446638" y="2166551"/>
              <a:chExt cx="1787610" cy="3023286"/>
            </a:xfrm>
          </p:grpSpPr>
          <p:sp>
            <p:nvSpPr>
              <p:cNvPr id="30" name="Arc 29"/>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Arc 30"/>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2" name="Group 31"/>
            <p:cNvGrpSpPr/>
            <p:nvPr/>
          </p:nvGrpSpPr>
          <p:grpSpPr>
            <a:xfrm>
              <a:off x="4193062" y="1804055"/>
              <a:ext cx="1787610" cy="3023286"/>
              <a:chOff x="2446638" y="2166551"/>
              <a:chExt cx="1787610" cy="3023286"/>
            </a:xfrm>
          </p:grpSpPr>
          <p:sp>
            <p:nvSpPr>
              <p:cNvPr id="33" name="Arc 32"/>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Arc 33"/>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5" name="Group 34"/>
            <p:cNvGrpSpPr/>
            <p:nvPr/>
          </p:nvGrpSpPr>
          <p:grpSpPr>
            <a:xfrm>
              <a:off x="4411365" y="1758743"/>
              <a:ext cx="1787610" cy="3023286"/>
              <a:chOff x="2446638" y="2166551"/>
              <a:chExt cx="1787610" cy="3023286"/>
            </a:xfrm>
          </p:grpSpPr>
          <p:sp>
            <p:nvSpPr>
              <p:cNvPr id="36" name="Arc 35"/>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Arc 36"/>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8" name="Group 37"/>
            <p:cNvGrpSpPr/>
            <p:nvPr/>
          </p:nvGrpSpPr>
          <p:grpSpPr>
            <a:xfrm>
              <a:off x="4629668" y="1713431"/>
              <a:ext cx="1787610" cy="3023286"/>
              <a:chOff x="2446638" y="2166551"/>
              <a:chExt cx="1787610" cy="3023286"/>
            </a:xfrm>
          </p:grpSpPr>
          <p:sp>
            <p:nvSpPr>
              <p:cNvPr id="39" name="Arc 38"/>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Arc 39"/>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1" name="Group 40"/>
            <p:cNvGrpSpPr/>
            <p:nvPr/>
          </p:nvGrpSpPr>
          <p:grpSpPr>
            <a:xfrm>
              <a:off x="4847971" y="1668119"/>
              <a:ext cx="1787610" cy="3023286"/>
              <a:chOff x="2446638" y="2166551"/>
              <a:chExt cx="1787610" cy="3023286"/>
            </a:xfrm>
          </p:grpSpPr>
          <p:sp>
            <p:nvSpPr>
              <p:cNvPr id="42" name="Arc 41"/>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3" name="Arc 42"/>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4" name="Group 43"/>
            <p:cNvGrpSpPr/>
            <p:nvPr/>
          </p:nvGrpSpPr>
          <p:grpSpPr>
            <a:xfrm>
              <a:off x="5066274" y="1622807"/>
              <a:ext cx="1787610" cy="3023286"/>
              <a:chOff x="2446638" y="2166551"/>
              <a:chExt cx="1787610" cy="3023286"/>
            </a:xfrm>
          </p:grpSpPr>
          <p:sp>
            <p:nvSpPr>
              <p:cNvPr id="45" name="Arc 44"/>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Arc 45"/>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7" name="Group 46"/>
            <p:cNvGrpSpPr/>
            <p:nvPr/>
          </p:nvGrpSpPr>
          <p:grpSpPr>
            <a:xfrm>
              <a:off x="5284577" y="1577495"/>
              <a:ext cx="1787610" cy="3023286"/>
              <a:chOff x="2446638" y="2166551"/>
              <a:chExt cx="1787610" cy="3023286"/>
            </a:xfrm>
          </p:grpSpPr>
          <p:sp>
            <p:nvSpPr>
              <p:cNvPr id="48" name="Arc 47"/>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Arc 48"/>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50" name="Group 49"/>
            <p:cNvGrpSpPr/>
            <p:nvPr/>
          </p:nvGrpSpPr>
          <p:grpSpPr>
            <a:xfrm>
              <a:off x="5502880" y="1532183"/>
              <a:ext cx="1787610" cy="3023286"/>
              <a:chOff x="2446638" y="2166551"/>
              <a:chExt cx="1787610" cy="3023286"/>
            </a:xfrm>
          </p:grpSpPr>
          <p:sp>
            <p:nvSpPr>
              <p:cNvPr id="51" name="Arc 50"/>
              <p:cNvSpPr/>
              <p:nvPr/>
            </p:nvSpPr>
            <p:spPr>
              <a:xfrm>
                <a:off x="2446638" y="2397211"/>
                <a:ext cx="1787610" cy="2463113"/>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Arc 51"/>
              <p:cNvSpPr/>
              <p:nvPr/>
            </p:nvSpPr>
            <p:spPr>
              <a:xfrm rot="10800000" flipH="1">
                <a:off x="2817339" y="2166551"/>
                <a:ext cx="1416908" cy="3023286"/>
              </a:xfrm>
              <a:prstGeom prst="arc">
                <a:avLst>
                  <a:gd name="adj1" fmla="val 16168388"/>
                  <a:gd name="adj2" fmla="val 12121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sp>
        <p:nvSpPr>
          <p:cNvPr id="58" name="TextBox 57"/>
          <p:cNvSpPr txBox="1"/>
          <p:nvPr/>
        </p:nvSpPr>
        <p:spPr>
          <a:xfrm>
            <a:off x="3082238" y="5758250"/>
            <a:ext cx="1655710" cy="369332"/>
          </a:xfrm>
          <a:prstGeom prst="rect">
            <a:avLst/>
          </a:prstGeom>
          <a:noFill/>
        </p:spPr>
        <p:txBody>
          <a:bodyPr wrap="none" rtlCol="0">
            <a:spAutoFit/>
          </a:bodyPr>
          <a:lstStyle/>
          <a:p>
            <a:r>
              <a:rPr lang="en-US" dirty="0" smtClean="0"/>
              <a:t>Ground @ ends</a:t>
            </a:r>
            <a:endParaRPr lang="en-US" dirty="0"/>
          </a:p>
        </p:txBody>
      </p:sp>
      <p:cxnSp>
        <p:nvCxnSpPr>
          <p:cNvPr id="60" name="Straight Arrow Connector 59"/>
          <p:cNvCxnSpPr>
            <a:stCxn id="58" idx="0"/>
          </p:cNvCxnSpPr>
          <p:nvPr/>
        </p:nvCxnSpPr>
        <p:spPr>
          <a:xfrm flipV="1">
            <a:off x="3910093" y="4275440"/>
            <a:ext cx="1042135" cy="148281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58" idx="0"/>
          </p:cNvCxnSpPr>
          <p:nvPr/>
        </p:nvCxnSpPr>
        <p:spPr>
          <a:xfrm flipH="1" flipV="1">
            <a:off x="1558241" y="5025084"/>
            <a:ext cx="2351852" cy="7331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1846563" y="1013256"/>
            <a:ext cx="1813253" cy="369332"/>
          </a:xfrm>
          <a:prstGeom prst="rect">
            <a:avLst/>
          </a:prstGeom>
          <a:noFill/>
        </p:spPr>
        <p:txBody>
          <a:bodyPr wrap="none" rtlCol="0">
            <a:spAutoFit/>
          </a:bodyPr>
          <a:lstStyle/>
          <a:p>
            <a:r>
              <a:rPr lang="en-US" dirty="0" smtClean="0">
                <a:solidFill>
                  <a:srgbClr val="FF0000"/>
                </a:solidFill>
              </a:rPr>
              <a:t>HV (34,000 Volts)</a:t>
            </a:r>
            <a:endParaRPr lang="en-US" dirty="0">
              <a:solidFill>
                <a:srgbClr val="FF0000"/>
              </a:solidFill>
            </a:endParaRPr>
          </a:p>
        </p:txBody>
      </p:sp>
      <p:cxnSp>
        <p:nvCxnSpPr>
          <p:cNvPr id="65" name="Straight Arrow Connector 64"/>
          <p:cNvCxnSpPr>
            <a:stCxn id="63" idx="2"/>
          </p:cNvCxnSpPr>
          <p:nvPr/>
        </p:nvCxnSpPr>
        <p:spPr>
          <a:xfrm>
            <a:off x="2753190" y="1382588"/>
            <a:ext cx="156054" cy="40502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8" name="Title 67"/>
          <p:cNvSpPr>
            <a:spLocks noGrp="1"/>
          </p:cNvSpPr>
          <p:nvPr>
            <p:ph type="title"/>
          </p:nvPr>
        </p:nvSpPr>
        <p:spPr>
          <a:xfrm>
            <a:off x="179174" y="167416"/>
            <a:ext cx="10515600" cy="730507"/>
          </a:xfrm>
        </p:spPr>
        <p:txBody>
          <a:bodyPr/>
          <a:lstStyle/>
          <a:p>
            <a:r>
              <a:rPr lang="en-US" dirty="0" smtClean="0"/>
              <a:t>Basic Concept</a:t>
            </a:r>
            <a:endParaRPr lang="en-US" dirty="0"/>
          </a:p>
        </p:txBody>
      </p:sp>
      <p:sp>
        <p:nvSpPr>
          <p:cNvPr id="69" name="Content Placeholder 68"/>
          <p:cNvSpPr>
            <a:spLocks noGrp="1"/>
          </p:cNvSpPr>
          <p:nvPr>
            <p:ph idx="1"/>
          </p:nvPr>
        </p:nvSpPr>
        <p:spPr>
          <a:xfrm>
            <a:off x="5734049" y="3086100"/>
            <a:ext cx="5734051" cy="3771900"/>
          </a:xfrm>
          <a:solidFill>
            <a:schemeClr val="bg1"/>
          </a:solidFill>
        </p:spPr>
        <p:txBody>
          <a:bodyPr>
            <a:normAutofit/>
          </a:bodyPr>
          <a:lstStyle/>
          <a:p>
            <a:r>
              <a:rPr lang="en-US" dirty="0" smtClean="0"/>
              <a:t>Field Cage role in the overall process:</a:t>
            </a:r>
          </a:p>
          <a:p>
            <a:pPr lvl="1"/>
            <a:r>
              <a:rPr lang="en-US" dirty="0" smtClean="0"/>
              <a:t>Provide the UNIFORM electric field.</a:t>
            </a:r>
          </a:p>
          <a:p>
            <a:pPr lvl="1"/>
            <a:r>
              <a:rPr lang="en-US" dirty="0" smtClean="0"/>
              <a:t>Support the avalanche detectors</a:t>
            </a:r>
          </a:p>
          <a:p>
            <a:pPr lvl="1"/>
            <a:r>
              <a:rPr lang="en-US" dirty="0" smtClean="0"/>
              <a:t>Services:</a:t>
            </a:r>
          </a:p>
          <a:p>
            <a:pPr lvl="2"/>
            <a:r>
              <a:rPr lang="en-US" dirty="0" smtClean="0"/>
              <a:t>Gas in/out; HV in; Electronics support; Laser</a:t>
            </a:r>
          </a:p>
          <a:p>
            <a:r>
              <a:rPr lang="en-US" dirty="0" smtClean="0"/>
              <a:t>Strategy for </a:t>
            </a:r>
            <a:r>
              <a:rPr lang="en-US" dirty="0" err="1" smtClean="0"/>
              <a:t>sPHENIX</a:t>
            </a:r>
            <a:r>
              <a:rPr lang="en-US" dirty="0" smtClean="0"/>
              <a:t>:</a:t>
            </a:r>
          </a:p>
          <a:p>
            <a:pPr lvl="1"/>
            <a:r>
              <a:rPr lang="en-US" dirty="0" smtClean="0"/>
              <a:t>Design/build </a:t>
            </a:r>
            <a:r>
              <a:rPr lang="en-US" dirty="0" smtClean="0">
                <a:solidFill>
                  <a:srgbClr val="FF0000"/>
                </a:solidFill>
              </a:rPr>
              <a:t>FINAL</a:t>
            </a:r>
            <a:r>
              <a:rPr lang="en-US" dirty="0" smtClean="0"/>
              <a:t> field cage during </a:t>
            </a:r>
            <a:r>
              <a:rPr lang="en-US" dirty="0" smtClean="0">
                <a:solidFill>
                  <a:srgbClr val="FF0000"/>
                </a:solidFill>
              </a:rPr>
              <a:t>prototyping</a:t>
            </a:r>
            <a:r>
              <a:rPr lang="en-US" dirty="0" smtClean="0"/>
              <a:t>.</a:t>
            </a:r>
          </a:p>
          <a:p>
            <a:pPr lvl="2"/>
            <a:r>
              <a:rPr lang="en-US" dirty="0" smtClean="0"/>
              <a:t>Groundbreaking tech is mostly in the avalanche stage.</a:t>
            </a:r>
          </a:p>
          <a:p>
            <a:pPr lvl="2"/>
            <a:r>
              <a:rPr lang="en-US" dirty="0" smtClean="0"/>
              <a:t>MPGD devices challenging to work at full size.</a:t>
            </a:r>
          </a:p>
          <a:p>
            <a:pPr lvl="1"/>
            <a:r>
              <a:rPr lang="en-US" dirty="0" smtClean="0"/>
              <a:t>Move some cost &amp; risk off-project.</a:t>
            </a:r>
            <a:endParaRPr lang="en-US" dirty="0"/>
          </a:p>
        </p:txBody>
      </p:sp>
      <p:sp>
        <p:nvSpPr>
          <p:cNvPr id="70" name="Rectangle 69"/>
          <p:cNvSpPr/>
          <p:nvPr/>
        </p:nvSpPr>
        <p:spPr>
          <a:xfrm>
            <a:off x="6128951" y="428367"/>
            <a:ext cx="2734962" cy="174642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Connector 71"/>
          <p:cNvCxnSpPr>
            <a:stCxn id="70" idx="0"/>
            <a:endCxn id="70" idx="2"/>
          </p:cNvCxnSpPr>
          <p:nvPr/>
        </p:nvCxnSpPr>
        <p:spPr>
          <a:xfrm>
            <a:off x="7496432" y="428367"/>
            <a:ext cx="0" cy="174642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7708553" y="1641395"/>
            <a:ext cx="1021492"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7708553" y="1793795"/>
            <a:ext cx="1021492"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flipH="1">
            <a:off x="6304001" y="824476"/>
            <a:ext cx="1021492"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flipH="1">
            <a:off x="6304001" y="976876"/>
            <a:ext cx="1021492"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flipH="1">
            <a:off x="6304001" y="1637276"/>
            <a:ext cx="1021492"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flipH="1">
            <a:off x="6304001" y="1789676"/>
            <a:ext cx="1021492"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7241060" y="57665"/>
            <a:ext cx="460382" cy="369332"/>
          </a:xfrm>
          <a:prstGeom prst="rect">
            <a:avLst/>
          </a:prstGeom>
          <a:noFill/>
        </p:spPr>
        <p:txBody>
          <a:bodyPr wrap="none" rtlCol="0">
            <a:spAutoFit/>
          </a:bodyPr>
          <a:lstStyle/>
          <a:p>
            <a:r>
              <a:rPr lang="en-US" dirty="0" smtClean="0">
                <a:solidFill>
                  <a:srgbClr val="FF0000"/>
                </a:solidFill>
              </a:rPr>
              <a:t>HV</a:t>
            </a:r>
            <a:endParaRPr lang="en-US" dirty="0">
              <a:solidFill>
                <a:srgbClr val="FF0000"/>
              </a:solidFill>
            </a:endParaRPr>
          </a:p>
        </p:txBody>
      </p:sp>
      <p:sp>
        <p:nvSpPr>
          <p:cNvPr id="84" name="TextBox 83"/>
          <p:cNvSpPr txBox="1"/>
          <p:nvPr/>
        </p:nvSpPr>
        <p:spPr>
          <a:xfrm>
            <a:off x="7029707" y="2671634"/>
            <a:ext cx="1162498" cy="369332"/>
          </a:xfrm>
          <a:prstGeom prst="rect">
            <a:avLst/>
          </a:prstGeom>
          <a:noFill/>
        </p:spPr>
        <p:txBody>
          <a:bodyPr wrap="none" rtlCol="0">
            <a:spAutoFit/>
          </a:bodyPr>
          <a:lstStyle/>
          <a:p>
            <a:r>
              <a:rPr lang="en-US" dirty="0" smtClean="0"/>
              <a:t>Side view</a:t>
            </a:r>
            <a:endParaRPr lang="en-US" dirty="0"/>
          </a:p>
        </p:txBody>
      </p:sp>
      <p:sp>
        <p:nvSpPr>
          <p:cNvPr id="85" name="TextBox 84"/>
          <p:cNvSpPr txBox="1"/>
          <p:nvPr/>
        </p:nvSpPr>
        <p:spPr>
          <a:xfrm>
            <a:off x="128973" y="5663514"/>
            <a:ext cx="1978875" cy="369332"/>
          </a:xfrm>
          <a:prstGeom prst="rect">
            <a:avLst/>
          </a:prstGeom>
          <a:noFill/>
        </p:spPr>
        <p:txBody>
          <a:bodyPr wrap="none" rtlCol="0">
            <a:spAutoFit/>
          </a:bodyPr>
          <a:lstStyle/>
          <a:p>
            <a:r>
              <a:rPr lang="en-US" dirty="0" smtClean="0"/>
              <a:t>3D view of cylinder</a:t>
            </a:r>
            <a:endParaRPr lang="en-US" dirty="0"/>
          </a:p>
        </p:txBody>
      </p:sp>
      <p:cxnSp>
        <p:nvCxnSpPr>
          <p:cNvPr id="87" name="Straight Arrow Connector 86"/>
          <p:cNvCxnSpPr/>
          <p:nvPr/>
        </p:nvCxnSpPr>
        <p:spPr>
          <a:xfrm>
            <a:off x="6120714" y="2323070"/>
            <a:ext cx="2751437"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6985686" y="2397210"/>
            <a:ext cx="1176541" cy="338554"/>
          </a:xfrm>
          <a:prstGeom prst="rect">
            <a:avLst/>
          </a:prstGeom>
          <a:noFill/>
        </p:spPr>
        <p:txBody>
          <a:bodyPr wrap="none" rtlCol="0">
            <a:spAutoFit/>
          </a:bodyPr>
          <a:lstStyle/>
          <a:p>
            <a:r>
              <a:rPr lang="en-US" sz="1600" dirty="0" smtClean="0"/>
              <a:t>~1.6 meters</a:t>
            </a:r>
            <a:endParaRPr lang="en-US" sz="1600" dirty="0"/>
          </a:p>
        </p:txBody>
      </p:sp>
      <p:sp>
        <p:nvSpPr>
          <p:cNvPr id="89" name="Right Brace 88"/>
          <p:cNvSpPr/>
          <p:nvPr/>
        </p:nvSpPr>
        <p:spPr>
          <a:xfrm rot="4744364">
            <a:off x="3252812" y="3545146"/>
            <a:ext cx="296562" cy="256408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0" name="TextBox 89"/>
          <p:cNvSpPr txBox="1"/>
          <p:nvPr/>
        </p:nvSpPr>
        <p:spPr>
          <a:xfrm rot="20881829">
            <a:off x="2678584" y="4860326"/>
            <a:ext cx="1759008" cy="369332"/>
          </a:xfrm>
          <a:prstGeom prst="rect">
            <a:avLst/>
          </a:prstGeom>
          <a:noFill/>
        </p:spPr>
        <p:txBody>
          <a:bodyPr wrap="none" rtlCol="0">
            <a:spAutoFit/>
          </a:bodyPr>
          <a:lstStyle/>
          <a:p>
            <a:r>
              <a:rPr lang="en-US" dirty="0" smtClean="0">
                <a:solidFill>
                  <a:schemeClr val="accent1">
                    <a:lumMod val="60000"/>
                    <a:lumOff val="40000"/>
                  </a:schemeClr>
                </a:solidFill>
              </a:rPr>
              <a:t>…resistor chain…</a:t>
            </a:r>
            <a:endParaRPr lang="en-US" dirty="0">
              <a:solidFill>
                <a:schemeClr val="accent1">
                  <a:lumMod val="60000"/>
                  <a:lumOff val="40000"/>
                </a:schemeClr>
              </a:solidFill>
            </a:endParaRPr>
          </a:p>
        </p:txBody>
      </p:sp>
      <p:pic>
        <p:nvPicPr>
          <p:cNvPr id="4" name="Picture 3"/>
          <p:cNvPicPr>
            <a:picLocks noChangeAspect="1"/>
          </p:cNvPicPr>
          <p:nvPr/>
        </p:nvPicPr>
        <p:blipFill rotWithShape="1">
          <a:blip r:embed="rId2" cstate="email">
            <a:clrChange>
              <a:clrFrom>
                <a:srgbClr val="000000">
                  <a:alpha val="0"/>
                </a:srgbClr>
              </a:clrFrom>
              <a:clrTo>
                <a:srgbClr val="000000">
                  <a:alpha val="0"/>
                </a:srgbClr>
              </a:clrTo>
            </a:clrChange>
            <a:extLst>
              <a:ext uri="{28A0092B-C50C-407E-A947-70E740481C1C}">
                <a14:useLocalDpi xmlns:a14="http://schemas.microsoft.com/office/drawing/2010/main"/>
              </a:ext>
            </a:extLst>
          </a:blip>
          <a:srcRect/>
          <a:stretch/>
        </p:blipFill>
        <p:spPr>
          <a:xfrm>
            <a:off x="789361" y="2878158"/>
            <a:ext cx="1191839" cy="1263235"/>
          </a:xfrm>
          <a:prstGeom prst="rect">
            <a:avLst/>
          </a:prstGeom>
        </p:spPr>
      </p:pic>
      <p:sp>
        <p:nvSpPr>
          <p:cNvPr id="86" name="TextBox 85"/>
          <p:cNvSpPr txBox="1"/>
          <p:nvPr/>
        </p:nvSpPr>
        <p:spPr>
          <a:xfrm>
            <a:off x="6517160" y="505340"/>
            <a:ext cx="694421" cy="369332"/>
          </a:xfrm>
          <a:prstGeom prst="rect">
            <a:avLst/>
          </a:prstGeom>
          <a:noFill/>
        </p:spPr>
        <p:txBody>
          <a:bodyPr wrap="none" rtlCol="0">
            <a:spAutoFit/>
          </a:bodyPr>
          <a:lstStyle/>
          <a:p>
            <a:r>
              <a:rPr lang="en-US" dirty="0" smtClean="0">
                <a:solidFill>
                  <a:srgbClr val="FF0000"/>
                </a:solidFill>
              </a:rPr>
              <a:t>Field</a:t>
            </a:r>
            <a:endParaRPr lang="en-US" dirty="0">
              <a:solidFill>
                <a:srgbClr val="FF0000"/>
              </a:solidFill>
            </a:endParaRPr>
          </a:p>
        </p:txBody>
      </p:sp>
      <p:sp>
        <p:nvSpPr>
          <p:cNvPr id="91" name="TextBox 90"/>
          <p:cNvSpPr txBox="1"/>
          <p:nvPr/>
        </p:nvSpPr>
        <p:spPr>
          <a:xfrm>
            <a:off x="6517160" y="1762640"/>
            <a:ext cx="694421" cy="369332"/>
          </a:xfrm>
          <a:prstGeom prst="rect">
            <a:avLst/>
          </a:prstGeom>
          <a:noFill/>
        </p:spPr>
        <p:txBody>
          <a:bodyPr wrap="none" rtlCol="0">
            <a:spAutoFit/>
          </a:bodyPr>
          <a:lstStyle/>
          <a:p>
            <a:r>
              <a:rPr lang="en-US" dirty="0" smtClean="0">
                <a:solidFill>
                  <a:srgbClr val="FF0000"/>
                </a:solidFill>
              </a:rPr>
              <a:t>Field</a:t>
            </a:r>
            <a:endParaRPr lang="en-US" dirty="0">
              <a:solidFill>
                <a:srgbClr val="FF0000"/>
              </a:solidFill>
            </a:endParaRPr>
          </a:p>
        </p:txBody>
      </p:sp>
      <p:sp>
        <p:nvSpPr>
          <p:cNvPr id="92" name="TextBox 91"/>
          <p:cNvSpPr txBox="1"/>
          <p:nvPr/>
        </p:nvSpPr>
        <p:spPr>
          <a:xfrm>
            <a:off x="7879235" y="1753115"/>
            <a:ext cx="694421" cy="369332"/>
          </a:xfrm>
          <a:prstGeom prst="rect">
            <a:avLst/>
          </a:prstGeom>
          <a:noFill/>
        </p:spPr>
        <p:txBody>
          <a:bodyPr wrap="none" rtlCol="0">
            <a:spAutoFit/>
          </a:bodyPr>
          <a:lstStyle/>
          <a:p>
            <a:r>
              <a:rPr lang="en-US" dirty="0" smtClean="0">
                <a:solidFill>
                  <a:srgbClr val="FF0000"/>
                </a:solidFill>
              </a:rPr>
              <a:t>Field</a:t>
            </a:r>
            <a:endParaRPr lang="en-US" dirty="0">
              <a:solidFill>
                <a:srgbClr val="FF0000"/>
              </a:solidFill>
            </a:endParaRPr>
          </a:p>
        </p:txBody>
      </p:sp>
      <p:sp>
        <p:nvSpPr>
          <p:cNvPr id="93" name="Rectangle 92"/>
          <p:cNvSpPr/>
          <p:nvPr/>
        </p:nvSpPr>
        <p:spPr>
          <a:xfrm>
            <a:off x="6128951" y="1095246"/>
            <a:ext cx="2734962" cy="4126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3" name="Straight Connector 52"/>
          <p:cNvCxnSpPr/>
          <p:nvPr/>
        </p:nvCxnSpPr>
        <p:spPr>
          <a:xfrm flipV="1">
            <a:off x="7505700" y="171450"/>
            <a:ext cx="1066800" cy="1114425"/>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8629650" y="0"/>
            <a:ext cx="1904689" cy="369332"/>
          </a:xfrm>
          <a:prstGeom prst="rect">
            <a:avLst/>
          </a:prstGeom>
          <a:noFill/>
        </p:spPr>
        <p:txBody>
          <a:bodyPr wrap="none" rtlCol="0">
            <a:spAutoFit/>
          </a:bodyPr>
          <a:lstStyle/>
          <a:p>
            <a:r>
              <a:rPr lang="en-US" dirty="0" smtClean="0"/>
              <a:t>Charged particle</a:t>
            </a:r>
            <a:endParaRPr lang="en-US" dirty="0"/>
          </a:p>
        </p:txBody>
      </p:sp>
      <p:cxnSp>
        <p:nvCxnSpPr>
          <p:cNvPr id="59" name="Straight Arrow Connector 58"/>
          <p:cNvCxnSpPr/>
          <p:nvPr/>
        </p:nvCxnSpPr>
        <p:spPr>
          <a:xfrm>
            <a:off x="5305425" y="1314450"/>
            <a:ext cx="2162175" cy="0"/>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9058275" y="971550"/>
            <a:ext cx="753732" cy="369332"/>
          </a:xfrm>
          <a:prstGeom prst="rect">
            <a:avLst/>
          </a:prstGeom>
          <a:noFill/>
        </p:spPr>
        <p:txBody>
          <a:bodyPr wrap="none" rtlCol="0">
            <a:spAutoFit/>
          </a:bodyPr>
          <a:lstStyle/>
          <a:p>
            <a:r>
              <a:rPr lang="en-US" dirty="0" smtClean="0">
                <a:solidFill>
                  <a:srgbClr val="7030A0"/>
                </a:solidFill>
              </a:rPr>
              <a:t>beam</a:t>
            </a:r>
            <a:endParaRPr lang="en-US" dirty="0">
              <a:solidFill>
                <a:srgbClr val="7030A0"/>
              </a:solidFill>
            </a:endParaRPr>
          </a:p>
        </p:txBody>
      </p:sp>
      <p:cxnSp>
        <p:nvCxnSpPr>
          <p:cNvPr id="94" name="Straight Arrow Connector 93"/>
          <p:cNvCxnSpPr/>
          <p:nvPr/>
        </p:nvCxnSpPr>
        <p:spPr>
          <a:xfrm flipH="1">
            <a:off x="7534275" y="1314450"/>
            <a:ext cx="2162175" cy="0"/>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5200650" y="962025"/>
            <a:ext cx="753732" cy="369332"/>
          </a:xfrm>
          <a:prstGeom prst="rect">
            <a:avLst/>
          </a:prstGeom>
          <a:noFill/>
        </p:spPr>
        <p:txBody>
          <a:bodyPr wrap="none" rtlCol="0">
            <a:spAutoFit/>
          </a:bodyPr>
          <a:lstStyle/>
          <a:p>
            <a:r>
              <a:rPr lang="en-US" dirty="0" smtClean="0">
                <a:solidFill>
                  <a:srgbClr val="7030A0"/>
                </a:solidFill>
              </a:rPr>
              <a:t>beam</a:t>
            </a:r>
            <a:endParaRPr lang="en-US" dirty="0">
              <a:solidFill>
                <a:srgbClr val="7030A0"/>
              </a:solidFill>
            </a:endParaRPr>
          </a:p>
        </p:txBody>
      </p:sp>
      <p:sp>
        <p:nvSpPr>
          <p:cNvPr id="64" name="Rectangle 63"/>
          <p:cNvSpPr/>
          <p:nvPr/>
        </p:nvSpPr>
        <p:spPr>
          <a:xfrm>
            <a:off x="8924925" y="419100"/>
            <a:ext cx="123825" cy="676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p:cNvSpPr/>
          <p:nvPr/>
        </p:nvSpPr>
        <p:spPr>
          <a:xfrm>
            <a:off x="5972175" y="428625"/>
            <a:ext cx="123825" cy="676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p:nvPr/>
        </p:nvSpPr>
        <p:spPr>
          <a:xfrm>
            <a:off x="5972175" y="1495425"/>
            <a:ext cx="123825" cy="676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p:nvSpPr>
        <p:spPr>
          <a:xfrm>
            <a:off x="8905875" y="1485900"/>
            <a:ext cx="123825" cy="676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7753350" y="971550"/>
            <a:ext cx="76200" cy="5715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p:cNvSpPr/>
          <p:nvPr/>
        </p:nvSpPr>
        <p:spPr>
          <a:xfrm>
            <a:off x="7915275" y="809625"/>
            <a:ext cx="76200" cy="5715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p:cNvSpPr/>
          <p:nvPr/>
        </p:nvSpPr>
        <p:spPr>
          <a:xfrm>
            <a:off x="8077200" y="647700"/>
            <a:ext cx="76200" cy="5715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p:cNvSpPr/>
          <p:nvPr/>
        </p:nvSpPr>
        <p:spPr>
          <a:xfrm>
            <a:off x="8239125" y="485775"/>
            <a:ext cx="76200" cy="5715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1" name="Straight Arrow Connector 70"/>
          <p:cNvCxnSpPr/>
          <p:nvPr/>
        </p:nvCxnSpPr>
        <p:spPr>
          <a:xfrm>
            <a:off x="7972425" y="1009650"/>
            <a:ext cx="809625" cy="0"/>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a:off x="8115300" y="857250"/>
            <a:ext cx="666750" cy="0"/>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8296275" y="676275"/>
            <a:ext cx="485775" cy="0"/>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9944101" y="409575"/>
            <a:ext cx="2247899" cy="646331"/>
          </a:xfrm>
          <a:prstGeom prst="rect">
            <a:avLst/>
          </a:prstGeom>
          <a:solidFill>
            <a:schemeClr val="accent1">
              <a:lumMod val="60000"/>
              <a:lumOff val="40000"/>
            </a:schemeClr>
          </a:solidFill>
          <a:ln w="38100">
            <a:solidFill>
              <a:srgbClr val="0070C0"/>
            </a:solidFill>
          </a:ln>
        </p:spPr>
        <p:txBody>
          <a:bodyPr wrap="square" rtlCol="0">
            <a:spAutoFit/>
          </a:bodyPr>
          <a:lstStyle/>
          <a:p>
            <a:pPr algn="ctr"/>
            <a:r>
              <a:rPr lang="en-US" dirty="0" smtClean="0"/>
              <a:t>Avalanche &amp; Detect ionization electrons</a:t>
            </a:r>
            <a:endParaRPr lang="en-US" dirty="0"/>
          </a:p>
        </p:txBody>
      </p:sp>
      <p:cxnSp>
        <p:nvCxnSpPr>
          <p:cNvPr id="107" name="Straight Arrow Connector 106"/>
          <p:cNvCxnSpPr>
            <a:stCxn id="105" idx="1"/>
          </p:cNvCxnSpPr>
          <p:nvPr/>
        </p:nvCxnSpPr>
        <p:spPr>
          <a:xfrm flipH="1">
            <a:off x="9144000" y="732741"/>
            <a:ext cx="800101" cy="1020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a:stCxn id="105" idx="2"/>
          </p:cNvCxnSpPr>
          <p:nvPr/>
        </p:nvCxnSpPr>
        <p:spPr>
          <a:xfrm flipH="1">
            <a:off x="9163050" y="1055906"/>
            <a:ext cx="1905001" cy="801469"/>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590345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Inner and outer cages with central membrane</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69542" y="1378857"/>
            <a:ext cx="7027333" cy="527050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624115" y="1589315"/>
            <a:ext cx="5788781" cy="4341586"/>
          </a:xfrm>
          <a:prstGeom prst="rect">
            <a:avLst/>
          </a:prstGeom>
        </p:spPr>
      </p:pic>
    </p:spTree>
    <p:extLst>
      <p:ext uri="{BB962C8B-B14F-4D97-AF65-F5344CB8AC3E}">
        <p14:creationId xmlns:p14="http://schemas.microsoft.com/office/powerpoint/2010/main" val="99841034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 the gradient bars.</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rot="5400000">
            <a:off x="6266543" y="947056"/>
            <a:ext cx="6647543" cy="4985657"/>
          </a:xfrm>
          <a:prstGeom prst="rect">
            <a:avLst/>
          </a:prstGeom>
        </p:spPr>
      </p:pic>
    </p:spTree>
    <p:extLst>
      <p:ext uri="{BB962C8B-B14F-4D97-AF65-F5344CB8AC3E}">
        <p14:creationId xmlns:p14="http://schemas.microsoft.com/office/powerpoint/2010/main" val="120470417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Horizontal for delivery.</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4259942" y="1354863"/>
            <a:ext cx="7875134" cy="5278165"/>
          </a:xfrm>
          <a:prstGeom prst="rect">
            <a:avLst/>
          </a:prstGeom>
        </p:spPr>
      </p:pic>
    </p:spTree>
    <p:extLst>
      <p:ext uri="{BB962C8B-B14F-4D97-AF65-F5344CB8AC3E}">
        <p14:creationId xmlns:p14="http://schemas.microsoft.com/office/powerpoint/2010/main" val="322073360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1000" y="1276350"/>
            <a:ext cx="9448800" cy="5314950"/>
          </a:xfrm>
          <a:prstGeom prst="rect">
            <a:avLst/>
          </a:prstGeom>
        </p:spPr>
      </p:pic>
    </p:spTree>
    <p:extLst>
      <p:ext uri="{BB962C8B-B14F-4D97-AF65-F5344CB8AC3E}">
        <p14:creationId xmlns:p14="http://schemas.microsoft.com/office/powerpoint/2010/main" val="367604903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5591175" y="100012"/>
            <a:ext cx="6496050" cy="6008846"/>
          </a:xfrm>
          <a:prstGeom prst="rect">
            <a:avLst/>
          </a:prstGeom>
        </p:spPr>
      </p:pic>
      <p:pic>
        <p:nvPicPr>
          <p:cNvPr id="5" name="Picture 4"/>
          <p:cNvPicPr>
            <a:picLocks noChangeAspect="1"/>
          </p:cNvPicPr>
          <p:nvPr/>
        </p:nvPicPr>
        <p:blipFill>
          <a:blip r:embed="rId3"/>
          <a:stretch>
            <a:fillRect/>
          </a:stretch>
        </p:blipFill>
        <p:spPr>
          <a:xfrm>
            <a:off x="114300" y="100012"/>
            <a:ext cx="7258050" cy="5770150"/>
          </a:xfrm>
          <a:prstGeom prst="rect">
            <a:avLst/>
          </a:prstGeom>
        </p:spPr>
      </p:pic>
    </p:spTree>
    <p:extLst>
      <p:ext uri="{BB962C8B-B14F-4D97-AF65-F5344CB8AC3E}">
        <p14:creationId xmlns:p14="http://schemas.microsoft.com/office/powerpoint/2010/main" val="403498308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58961" y="233934"/>
            <a:ext cx="5055989" cy="6471666"/>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05726" y="142875"/>
            <a:ext cx="4256484" cy="5448299"/>
          </a:xfrm>
          <a:prstGeom prst="rect">
            <a:avLst/>
          </a:prstGeom>
        </p:spPr>
      </p:pic>
    </p:spTree>
    <p:extLst>
      <p:ext uri="{BB962C8B-B14F-4D97-AF65-F5344CB8AC3E}">
        <p14:creationId xmlns:p14="http://schemas.microsoft.com/office/powerpoint/2010/main" val="50428588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62937" y="66675"/>
            <a:ext cx="3813367" cy="573405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725" y="1593055"/>
            <a:ext cx="6886575" cy="5164932"/>
          </a:xfrm>
          <a:prstGeom prst="rect">
            <a:avLst/>
          </a:prstGeom>
        </p:spPr>
      </p:pic>
    </p:spTree>
    <p:extLst>
      <p:ext uri="{BB962C8B-B14F-4D97-AF65-F5344CB8AC3E}">
        <p14:creationId xmlns:p14="http://schemas.microsoft.com/office/powerpoint/2010/main" val="292941632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76863" y="123825"/>
            <a:ext cx="6630526" cy="4510087"/>
          </a:xfrm>
          <a:prstGeom prst="rect">
            <a:avLst/>
          </a:prstGeom>
        </p:spPr>
      </p:pic>
      <p:pic>
        <p:nvPicPr>
          <p:cNvPr id="5" name="Picture 4"/>
          <p:cNvPicPr>
            <a:picLocks noChangeAspect="1"/>
          </p:cNvPicPr>
          <p:nvPr/>
        </p:nvPicPr>
        <p:blipFill>
          <a:blip r:embed="rId3"/>
          <a:stretch>
            <a:fillRect/>
          </a:stretch>
        </p:blipFill>
        <p:spPr>
          <a:xfrm>
            <a:off x="200025" y="1357312"/>
            <a:ext cx="7143750" cy="5362575"/>
          </a:xfrm>
          <a:prstGeom prst="rect">
            <a:avLst/>
          </a:prstGeom>
        </p:spPr>
      </p:pic>
    </p:spTree>
    <p:extLst>
      <p:ext uri="{BB962C8B-B14F-4D97-AF65-F5344CB8AC3E}">
        <p14:creationId xmlns:p14="http://schemas.microsoft.com/office/powerpoint/2010/main" val="343887047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34138" y="95250"/>
            <a:ext cx="5637998" cy="3671887"/>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200" y="1952662"/>
            <a:ext cx="7239000" cy="4829138"/>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37709" y="2905126"/>
            <a:ext cx="5768554" cy="3852862"/>
          </a:xfrm>
          <a:prstGeom prst="rect">
            <a:avLst/>
          </a:prstGeom>
        </p:spPr>
      </p:pic>
    </p:spTree>
    <p:extLst>
      <p:ext uri="{BB962C8B-B14F-4D97-AF65-F5344CB8AC3E}">
        <p14:creationId xmlns:p14="http://schemas.microsoft.com/office/powerpoint/2010/main" val="422871141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57825" y="142551"/>
            <a:ext cx="6562725" cy="4372298"/>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9062" y="1666875"/>
            <a:ext cx="6758471" cy="5100637"/>
          </a:xfrm>
          <a:prstGeom prst="rect">
            <a:avLst/>
          </a:prstGeom>
        </p:spPr>
      </p:pic>
    </p:spTree>
    <p:extLst>
      <p:ext uri="{BB962C8B-B14F-4D97-AF65-F5344CB8AC3E}">
        <p14:creationId xmlns:p14="http://schemas.microsoft.com/office/powerpoint/2010/main" val="34918427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78"/>
          <p:cNvSpPr/>
          <p:nvPr/>
        </p:nvSpPr>
        <p:spPr>
          <a:xfrm>
            <a:off x="8572500" y="2828925"/>
            <a:ext cx="3514725" cy="39624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0"/>
            <a:ext cx="8596668" cy="638175"/>
          </a:xfrm>
        </p:spPr>
        <p:txBody>
          <a:bodyPr>
            <a:normAutofit fontScale="90000"/>
          </a:bodyPr>
          <a:lstStyle/>
          <a:p>
            <a:r>
              <a:rPr lang="en-US" dirty="0" smtClean="0"/>
              <a:t>Cartoons for terminology</a:t>
            </a:r>
            <a:endParaRPr lang="en-US" dirty="0"/>
          </a:p>
        </p:txBody>
      </p:sp>
      <p:sp>
        <p:nvSpPr>
          <p:cNvPr id="3" name="Content Placeholder 2"/>
          <p:cNvSpPr>
            <a:spLocks noGrp="1"/>
          </p:cNvSpPr>
          <p:nvPr>
            <p:ph idx="1"/>
          </p:nvPr>
        </p:nvSpPr>
        <p:spPr>
          <a:xfrm>
            <a:off x="445105" y="4743449"/>
            <a:ext cx="4555520" cy="1400176"/>
          </a:xfrm>
        </p:spPr>
        <p:txBody>
          <a:bodyPr>
            <a:normAutofit/>
          </a:bodyPr>
          <a:lstStyle/>
          <a:p>
            <a:pPr marL="0" indent="0">
              <a:buNone/>
            </a:pPr>
            <a:r>
              <a:rPr lang="en-US" dirty="0" smtClean="0"/>
              <a:t>NOTE:  </a:t>
            </a:r>
          </a:p>
          <a:p>
            <a:r>
              <a:rPr lang="en-US" dirty="0" smtClean="0"/>
              <a:t>STAR skipper the inner gas enclosure.</a:t>
            </a:r>
          </a:p>
          <a:p>
            <a:r>
              <a:rPr lang="en-US" dirty="0" smtClean="0"/>
              <a:t>Advice:  Don’t copy that mistake.</a:t>
            </a:r>
            <a:endParaRPr lang="en-US" dirty="0"/>
          </a:p>
        </p:txBody>
      </p:sp>
      <p:sp>
        <p:nvSpPr>
          <p:cNvPr id="5" name="Oval 4"/>
          <p:cNvSpPr/>
          <p:nvPr/>
        </p:nvSpPr>
        <p:spPr>
          <a:xfrm>
            <a:off x="938213" y="1095375"/>
            <a:ext cx="3876675" cy="3876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071563" y="1228725"/>
            <a:ext cx="3609975" cy="360997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185863" y="1343025"/>
            <a:ext cx="3381375" cy="338137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71588" y="1428750"/>
            <a:ext cx="3209925" cy="32099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324100" y="2481262"/>
            <a:ext cx="1104900" cy="11049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2386013" y="2543175"/>
            <a:ext cx="981075" cy="98107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443163" y="2614612"/>
            <a:ext cx="866775" cy="83820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528888" y="2686050"/>
            <a:ext cx="695325" cy="6953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095750" y="685800"/>
            <a:ext cx="2273379" cy="646331"/>
          </a:xfrm>
          <a:prstGeom prst="rect">
            <a:avLst/>
          </a:prstGeom>
          <a:noFill/>
        </p:spPr>
        <p:txBody>
          <a:bodyPr wrap="none" rtlCol="0">
            <a:spAutoFit/>
          </a:bodyPr>
          <a:lstStyle/>
          <a:p>
            <a:r>
              <a:rPr lang="en-US" strike="sngStrike" dirty="0" smtClean="0">
                <a:solidFill>
                  <a:srgbClr val="00B0F0"/>
                </a:solidFill>
              </a:rPr>
              <a:t>Outer</a:t>
            </a:r>
            <a:r>
              <a:rPr lang="en-US" dirty="0" smtClean="0">
                <a:solidFill>
                  <a:srgbClr val="00B0F0"/>
                </a:solidFill>
              </a:rPr>
              <a:t> Gas Enclosure</a:t>
            </a:r>
          </a:p>
          <a:p>
            <a:r>
              <a:rPr lang="en-US" dirty="0" smtClean="0">
                <a:solidFill>
                  <a:srgbClr val="00B0F0"/>
                </a:solidFill>
              </a:rPr>
              <a:t>(safety ground)</a:t>
            </a:r>
            <a:endParaRPr lang="en-US" dirty="0">
              <a:solidFill>
                <a:srgbClr val="00B0F0"/>
              </a:solidFill>
            </a:endParaRPr>
          </a:p>
        </p:txBody>
      </p:sp>
      <p:cxnSp>
        <p:nvCxnSpPr>
          <p:cNvPr id="15" name="Straight Arrow Connector 14"/>
          <p:cNvCxnSpPr>
            <a:stCxn id="13" idx="1"/>
          </p:cNvCxnSpPr>
          <p:nvPr/>
        </p:nvCxnSpPr>
        <p:spPr>
          <a:xfrm flipH="1">
            <a:off x="3705225" y="1008966"/>
            <a:ext cx="390525" cy="21975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581525" y="1304925"/>
            <a:ext cx="1923925" cy="369332"/>
          </a:xfrm>
          <a:prstGeom prst="rect">
            <a:avLst/>
          </a:prstGeom>
          <a:noFill/>
        </p:spPr>
        <p:txBody>
          <a:bodyPr wrap="none" rtlCol="0">
            <a:spAutoFit/>
          </a:bodyPr>
          <a:lstStyle/>
          <a:p>
            <a:r>
              <a:rPr lang="en-US" dirty="0" smtClean="0">
                <a:solidFill>
                  <a:srgbClr val="FFC000"/>
                </a:solidFill>
              </a:rPr>
              <a:t>Outer Field Cage</a:t>
            </a:r>
            <a:endParaRPr lang="en-US" dirty="0">
              <a:solidFill>
                <a:srgbClr val="FFC000"/>
              </a:solidFill>
            </a:endParaRPr>
          </a:p>
        </p:txBody>
      </p:sp>
      <p:cxnSp>
        <p:nvCxnSpPr>
          <p:cNvPr id="18" name="Straight Arrow Connector 17"/>
          <p:cNvCxnSpPr>
            <a:stCxn id="16" idx="1"/>
            <a:endCxn id="7" idx="7"/>
          </p:cNvCxnSpPr>
          <p:nvPr/>
        </p:nvCxnSpPr>
        <p:spPr>
          <a:xfrm flipH="1">
            <a:off x="4072047" y="1489591"/>
            <a:ext cx="509478" cy="348625"/>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704975" y="1924050"/>
            <a:ext cx="1867819" cy="369332"/>
          </a:xfrm>
          <a:prstGeom prst="rect">
            <a:avLst/>
          </a:prstGeom>
          <a:noFill/>
        </p:spPr>
        <p:txBody>
          <a:bodyPr wrap="none" rtlCol="0">
            <a:spAutoFit/>
          </a:bodyPr>
          <a:lstStyle/>
          <a:p>
            <a:r>
              <a:rPr lang="en-US" dirty="0" smtClean="0">
                <a:solidFill>
                  <a:srgbClr val="92D050"/>
                </a:solidFill>
              </a:rPr>
              <a:t>Inner Field Cage</a:t>
            </a:r>
            <a:endParaRPr lang="en-US" dirty="0">
              <a:solidFill>
                <a:srgbClr val="92D050"/>
              </a:solidFill>
            </a:endParaRPr>
          </a:p>
        </p:txBody>
      </p:sp>
      <p:cxnSp>
        <p:nvCxnSpPr>
          <p:cNvPr id="21" name="Straight Arrow Connector 20"/>
          <p:cNvCxnSpPr/>
          <p:nvPr/>
        </p:nvCxnSpPr>
        <p:spPr>
          <a:xfrm flipH="1">
            <a:off x="2628900" y="2247900"/>
            <a:ext cx="47625" cy="219075"/>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866900" y="3819525"/>
            <a:ext cx="2217274" cy="369332"/>
          </a:xfrm>
          <a:prstGeom prst="rect">
            <a:avLst/>
          </a:prstGeom>
          <a:noFill/>
        </p:spPr>
        <p:txBody>
          <a:bodyPr wrap="none" rtlCol="0">
            <a:spAutoFit/>
          </a:bodyPr>
          <a:lstStyle/>
          <a:p>
            <a:r>
              <a:rPr lang="en-US" strike="sngStrike" dirty="0" smtClean="0">
                <a:solidFill>
                  <a:srgbClr val="0070C0"/>
                </a:solidFill>
              </a:rPr>
              <a:t>Inner Gas Enclosure</a:t>
            </a:r>
            <a:endParaRPr lang="en-US" strike="sngStrike" dirty="0">
              <a:solidFill>
                <a:srgbClr val="0070C0"/>
              </a:solidFill>
            </a:endParaRPr>
          </a:p>
        </p:txBody>
      </p:sp>
      <p:sp>
        <p:nvSpPr>
          <p:cNvPr id="24" name="TextBox 23"/>
          <p:cNvSpPr txBox="1"/>
          <p:nvPr/>
        </p:nvSpPr>
        <p:spPr>
          <a:xfrm>
            <a:off x="123825" y="628650"/>
            <a:ext cx="2078582" cy="369332"/>
          </a:xfrm>
          <a:prstGeom prst="rect">
            <a:avLst/>
          </a:prstGeom>
          <a:noFill/>
        </p:spPr>
        <p:txBody>
          <a:bodyPr wrap="none" rtlCol="0">
            <a:spAutoFit/>
          </a:bodyPr>
          <a:lstStyle/>
          <a:p>
            <a:r>
              <a:rPr lang="en-US" dirty="0" smtClean="0"/>
              <a:t>STAR Terminology:</a:t>
            </a:r>
            <a:endParaRPr lang="en-US" dirty="0"/>
          </a:p>
        </p:txBody>
      </p:sp>
      <p:cxnSp>
        <p:nvCxnSpPr>
          <p:cNvPr id="26" name="Straight Arrow Connector 25"/>
          <p:cNvCxnSpPr>
            <a:stCxn id="22" idx="0"/>
            <a:endCxn id="11" idx="4"/>
          </p:cNvCxnSpPr>
          <p:nvPr/>
        </p:nvCxnSpPr>
        <p:spPr>
          <a:xfrm flipH="1" flipV="1">
            <a:off x="2876551" y="3452812"/>
            <a:ext cx="98986" cy="36671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flipV="1">
            <a:off x="4171950" y="2305051"/>
            <a:ext cx="4533900" cy="2724148"/>
            <a:chOff x="5695950" y="2667001"/>
            <a:chExt cx="4533900" cy="2724148"/>
          </a:xfrm>
        </p:grpSpPr>
        <p:sp>
          <p:nvSpPr>
            <p:cNvPr id="27" name="Arc 26"/>
            <p:cNvSpPr/>
            <p:nvPr/>
          </p:nvSpPr>
          <p:spPr>
            <a:xfrm>
              <a:off x="5829300" y="2905124"/>
              <a:ext cx="4286250" cy="2486025"/>
            </a:xfrm>
            <a:prstGeom prst="arc">
              <a:avLst>
                <a:gd name="adj1" fmla="val 13049556"/>
                <a:gd name="adj2" fmla="val 19520502"/>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Arc 27"/>
            <p:cNvSpPr/>
            <p:nvPr/>
          </p:nvSpPr>
          <p:spPr>
            <a:xfrm>
              <a:off x="5838825" y="2790824"/>
              <a:ext cx="4286250" cy="2486025"/>
            </a:xfrm>
            <a:prstGeom prst="arc">
              <a:avLst>
                <a:gd name="adj1" fmla="val 13049556"/>
                <a:gd name="adj2" fmla="val 19520502"/>
              </a:avLst>
            </a:prstGeom>
            <a:ln w="1905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Arc 28"/>
            <p:cNvSpPr/>
            <p:nvPr/>
          </p:nvSpPr>
          <p:spPr>
            <a:xfrm>
              <a:off x="5695950" y="2667001"/>
              <a:ext cx="4533900" cy="2657474"/>
            </a:xfrm>
            <a:prstGeom prst="arc">
              <a:avLst>
                <a:gd name="adj1" fmla="val 13049556"/>
                <a:gd name="adj2" fmla="val 19520502"/>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1" name="Oval 30"/>
          <p:cNvSpPr/>
          <p:nvPr/>
        </p:nvSpPr>
        <p:spPr>
          <a:xfrm>
            <a:off x="2428875" y="4543425"/>
            <a:ext cx="89535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Arrow Connector 34"/>
          <p:cNvCxnSpPr>
            <a:stCxn id="31" idx="6"/>
          </p:cNvCxnSpPr>
          <p:nvPr/>
        </p:nvCxnSpPr>
        <p:spPr>
          <a:xfrm>
            <a:off x="3324225" y="4657725"/>
            <a:ext cx="1562100" cy="1905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600700" y="3743325"/>
            <a:ext cx="1638590" cy="369332"/>
          </a:xfrm>
          <a:prstGeom prst="rect">
            <a:avLst/>
          </a:prstGeom>
          <a:noFill/>
        </p:spPr>
        <p:txBody>
          <a:bodyPr wrap="none" rtlCol="0">
            <a:spAutoFit/>
          </a:bodyPr>
          <a:lstStyle/>
          <a:p>
            <a:r>
              <a:rPr lang="en-US" dirty="0" err="1" smtClean="0">
                <a:solidFill>
                  <a:srgbClr val="00B0F0"/>
                </a:solidFill>
              </a:rPr>
              <a:t>Kapton</a:t>
            </a:r>
            <a:r>
              <a:rPr lang="en-US" dirty="0" smtClean="0">
                <a:solidFill>
                  <a:srgbClr val="00B0F0"/>
                </a:solidFill>
              </a:rPr>
              <a:t> or FR4</a:t>
            </a:r>
            <a:endParaRPr lang="en-US" dirty="0">
              <a:solidFill>
                <a:srgbClr val="00B0F0"/>
              </a:solidFill>
            </a:endParaRPr>
          </a:p>
        </p:txBody>
      </p:sp>
      <p:sp>
        <p:nvSpPr>
          <p:cNvPr id="38" name="TextBox 37"/>
          <p:cNvSpPr txBox="1"/>
          <p:nvPr/>
        </p:nvSpPr>
        <p:spPr>
          <a:xfrm>
            <a:off x="4838700" y="4000500"/>
            <a:ext cx="3666388" cy="369332"/>
          </a:xfrm>
          <a:prstGeom prst="rect">
            <a:avLst/>
          </a:prstGeom>
          <a:noFill/>
        </p:spPr>
        <p:txBody>
          <a:bodyPr wrap="none" rtlCol="0">
            <a:spAutoFit/>
          </a:bodyPr>
          <a:lstStyle/>
          <a:p>
            <a:r>
              <a:rPr lang="en-US" dirty="0" err="1" smtClean="0">
                <a:solidFill>
                  <a:srgbClr val="FFC000"/>
                </a:solidFill>
              </a:rPr>
              <a:t>Hexcell</a:t>
            </a:r>
            <a:r>
              <a:rPr lang="en-US" dirty="0" smtClean="0">
                <a:solidFill>
                  <a:srgbClr val="FFC000"/>
                </a:solidFill>
              </a:rPr>
              <a:t> Honeycomb (1cm - 1/2”)</a:t>
            </a:r>
            <a:endParaRPr lang="en-US" dirty="0">
              <a:solidFill>
                <a:srgbClr val="FFC000"/>
              </a:solidFill>
            </a:endParaRPr>
          </a:p>
        </p:txBody>
      </p:sp>
      <p:sp>
        <p:nvSpPr>
          <p:cNvPr id="39" name="TextBox 38"/>
          <p:cNvSpPr txBox="1"/>
          <p:nvPr/>
        </p:nvSpPr>
        <p:spPr>
          <a:xfrm>
            <a:off x="5600700" y="4248150"/>
            <a:ext cx="1638590" cy="369332"/>
          </a:xfrm>
          <a:prstGeom prst="rect">
            <a:avLst/>
          </a:prstGeom>
          <a:noFill/>
        </p:spPr>
        <p:txBody>
          <a:bodyPr wrap="none" rtlCol="0">
            <a:spAutoFit/>
          </a:bodyPr>
          <a:lstStyle/>
          <a:p>
            <a:r>
              <a:rPr lang="en-US" dirty="0" err="1" smtClean="0">
                <a:solidFill>
                  <a:srgbClr val="00B0F0"/>
                </a:solidFill>
              </a:rPr>
              <a:t>Kapton</a:t>
            </a:r>
            <a:r>
              <a:rPr lang="en-US" dirty="0" smtClean="0">
                <a:solidFill>
                  <a:srgbClr val="00B0F0"/>
                </a:solidFill>
              </a:rPr>
              <a:t> or FR4</a:t>
            </a:r>
            <a:endParaRPr lang="en-US" dirty="0">
              <a:solidFill>
                <a:srgbClr val="00B0F0"/>
              </a:solidFill>
            </a:endParaRPr>
          </a:p>
        </p:txBody>
      </p:sp>
      <p:sp>
        <p:nvSpPr>
          <p:cNvPr id="40" name="TextBox 39"/>
          <p:cNvSpPr txBox="1"/>
          <p:nvPr/>
        </p:nvSpPr>
        <p:spPr>
          <a:xfrm>
            <a:off x="209550" y="1343025"/>
            <a:ext cx="1212833" cy="369332"/>
          </a:xfrm>
          <a:prstGeom prst="rect">
            <a:avLst/>
          </a:prstGeom>
          <a:noFill/>
        </p:spPr>
        <p:txBody>
          <a:bodyPr wrap="none" rtlCol="0">
            <a:spAutoFit/>
          </a:bodyPr>
          <a:lstStyle/>
          <a:p>
            <a:r>
              <a:rPr lang="en-US" dirty="0" smtClean="0"/>
              <a:t>End View:</a:t>
            </a:r>
            <a:endParaRPr lang="en-US" dirty="0"/>
          </a:p>
        </p:txBody>
      </p:sp>
      <p:sp>
        <p:nvSpPr>
          <p:cNvPr id="41" name="Rectangle 40"/>
          <p:cNvSpPr/>
          <p:nvPr/>
        </p:nvSpPr>
        <p:spPr>
          <a:xfrm>
            <a:off x="7981950" y="228600"/>
            <a:ext cx="3133725" cy="1819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p:cNvGrpSpPr/>
          <p:nvPr/>
        </p:nvGrpSpPr>
        <p:grpSpPr>
          <a:xfrm>
            <a:off x="7258050" y="1138237"/>
            <a:ext cx="4581525" cy="0"/>
            <a:chOff x="7305675" y="1590675"/>
            <a:chExt cx="4581525" cy="0"/>
          </a:xfrm>
        </p:grpSpPr>
        <p:cxnSp>
          <p:nvCxnSpPr>
            <p:cNvPr id="43" name="Straight Arrow Connector 42"/>
            <p:cNvCxnSpPr/>
            <p:nvPr/>
          </p:nvCxnSpPr>
          <p:spPr>
            <a:xfrm>
              <a:off x="7305675" y="1590675"/>
              <a:ext cx="2266950" cy="0"/>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9620250" y="1590675"/>
              <a:ext cx="2266950" cy="0"/>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66" name="Straight Arrow Connector 65"/>
          <p:cNvCxnSpPr/>
          <p:nvPr/>
        </p:nvCxnSpPr>
        <p:spPr>
          <a:xfrm flipH="1">
            <a:off x="9858375" y="1419225"/>
            <a:ext cx="9525" cy="10096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H="1">
            <a:off x="10134600" y="1409700"/>
            <a:ext cx="9525" cy="10096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9877425" y="1409700"/>
            <a:ext cx="2762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9686925" y="2457450"/>
            <a:ext cx="320922" cy="369332"/>
          </a:xfrm>
          <a:prstGeom prst="rect">
            <a:avLst/>
          </a:prstGeom>
          <a:noFill/>
        </p:spPr>
        <p:txBody>
          <a:bodyPr wrap="none" rtlCol="0">
            <a:spAutoFit/>
          </a:bodyPr>
          <a:lstStyle/>
          <a:p>
            <a:r>
              <a:rPr lang="en-US" dirty="0" smtClean="0"/>
              <a:t>A</a:t>
            </a:r>
            <a:endParaRPr lang="en-US" dirty="0"/>
          </a:p>
        </p:txBody>
      </p:sp>
      <p:sp>
        <p:nvSpPr>
          <p:cNvPr id="73" name="TextBox 72"/>
          <p:cNvSpPr txBox="1"/>
          <p:nvPr/>
        </p:nvSpPr>
        <p:spPr>
          <a:xfrm>
            <a:off x="9963150" y="2466975"/>
            <a:ext cx="320922" cy="369332"/>
          </a:xfrm>
          <a:prstGeom prst="rect">
            <a:avLst/>
          </a:prstGeom>
          <a:noFill/>
        </p:spPr>
        <p:txBody>
          <a:bodyPr wrap="none" rtlCol="0">
            <a:spAutoFit/>
          </a:bodyPr>
          <a:lstStyle/>
          <a:p>
            <a:r>
              <a:rPr lang="en-US" dirty="0" smtClean="0"/>
              <a:t>A</a:t>
            </a:r>
            <a:endParaRPr lang="en-US" dirty="0"/>
          </a:p>
        </p:txBody>
      </p:sp>
      <p:sp>
        <p:nvSpPr>
          <p:cNvPr id="74" name="TextBox 73"/>
          <p:cNvSpPr txBox="1"/>
          <p:nvPr/>
        </p:nvSpPr>
        <p:spPr>
          <a:xfrm>
            <a:off x="6648450" y="0"/>
            <a:ext cx="1265731" cy="369332"/>
          </a:xfrm>
          <a:prstGeom prst="rect">
            <a:avLst/>
          </a:prstGeom>
          <a:noFill/>
        </p:spPr>
        <p:txBody>
          <a:bodyPr wrap="none" rtlCol="0">
            <a:spAutoFit/>
          </a:bodyPr>
          <a:lstStyle/>
          <a:p>
            <a:r>
              <a:rPr lang="en-US" dirty="0" smtClean="0"/>
              <a:t>Side View:</a:t>
            </a:r>
            <a:endParaRPr lang="en-US" dirty="0"/>
          </a:p>
        </p:txBody>
      </p:sp>
      <p:pic>
        <p:nvPicPr>
          <p:cNvPr id="76" name="Picture 7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43950" y="4386716"/>
            <a:ext cx="3264580" cy="1258962"/>
          </a:xfrm>
          <a:prstGeom prst="rect">
            <a:avLst/>
          </a:prstGeom>
        </p:spPr>
      </p:pic>
      <p:pic>
        <p:nvPicPr>
          <p:cNvPr id="77" name="Picture 7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79047" y="2976563"/>
            <a:ext cx="3346719" cy="1290638"/>
          </a:xfrm>
          <a:prstGeom prst="rect">
            <a:avLst/>
          </a:prstGeom>
        </p:spPr>
      </p:pic>
      <p:pic>
        <p:nvPicPr>
          <p:cNvPr id="78" name="Picture 7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48750" y="5750606"/>
            <a:ext cx="2999922" cy="1001904"/>
          </a:xfrm>
          <a:prstGeom prst="rect">
            <a:avLst/>
          </a:prstGeom>
        </p:spPr>
      </p:pic>
      <p:sp>
        <p:nvSpPr>
          <p:cNvPr id="80" name="TextBox 79"/>
          <p:cNvSpPr txBox="1"/>
          <p:nvPr/>
        </p:nvSpPr>
        <p:spPr>
          <a:xfrm>
            <a:off x="8572500" y="2828925"/>
            <a:ext cx="542136" cy="369332"/>
          </a:xfrm>
          <a:prstGeom prst="rect">
            <a:avLst/>
          </a:prstGeom>
          <a:noFill/>
        </p:spPr>
        <p:txBody>
          <a:bodyPr wrap="none" rtlCol="0">
            <a:spAutoFit/>
          </a:bodyPr>
          <a:lstStyle/>
          <a:p>
            <a:r>
              <a:rPr lang="en-US" dirty="0" smtClean="0">
                <a:solidFill>
                  <a:srgbClr val="FF0000"/>
                </a:solidFill>
              </a:rPr>
              <a:t>A:A</a:t>
            </a:r>
            <a:endParaRPr lang="en-US" dirty="0">
              <a:solidFill>
                <a:srgbClr val="FF0000"/>
              </a:solidFill>
            </a:endParaRPr>
          </a:p>
        </p:txBody>
      </p:sp>
    </p:spTree>
    <p:extLst>
      <p:ext uri="{BB962C8B-B14F-4D97-AF65-F5344CB8AC3E}">
        <p14:creationId xmlns:p14="http://schemas.microsoft.com/office/powerpoint/2010/main" val="197795711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6000750" y="85725"/>
            <a:ext cx="6096000" cy="457200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890588"/>
            <a:ext cx="7660219" cy="5967412"/>
          </a:xfrm>
          <a:prstGeom prst="rect">
            <a:avLst/>
          </a:prstGeom>
        </p:spPr>
      </p:pic>
    </p:spTree>
    <p:extLst>
      <p:ext uri="{BB962C8B-B14F-4D97-AF65-F5344CB8AC3E}">
        <p14:creationId xmlns:p14="http://schemas.microsoft.com/office/powerpoint/2010/main" val="184456735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4728646" y="113814"/>
            <a:ext cx="7317569" cy="5544036"/>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120997"/>
            <a:ext cx="6133108" cy="4737003"/>
          </a:xfrm>
          <a:prstGeom prst="rect">
            <a:avLst/>
          </a:prstGeom>
        </p:spPr>
      </p:pic>
    </p:spTree>
    <p:extLst>
      <p:ext uri="{BB962C8B-B14F-4D97-AF65-F5344CB8AC3E}">
        <p14:creationId xmlns:p14="http://schemas.microsoft.com/office/powerpoint/2010/main" val="22188165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5772150" y="0"/>
            <a:ext cx="6343650" cy="4219575"/>
          </a:xfrm>
          <a:prstGeom prst="rect">
            <a:avLst/>
          </a:prstGeom>
        </p:spPr>
      </p:pic>
      <p:pic>
        <p:nvPicPr>
          <p:cNvPr id="5" name="Picture 4"/>
          <p:cNvPicPr>
            <a:picLocks noChangeAspect="1"/>
          </p:cNvPicPr>
          <p:nvPr/>
        </p:nvPicPr>
        <p:blipFill>
          <a:blip r:embed="rId3"/>
          <a:stretch>
            <a:fillRect/>
          </a:stretch>
        </p:blipFill>
        <p:spPr>
          <a:xfrm>
            <a:off x="295275" y="2324100"/>
            <a:ext cx="6286500" cy="4210050"/>
          </a:xfrm>
          <a:prstGeom prst="rect">
            <a:avLst/>
          </a:prstGeom>
        </p:spPr>
      </p:pic>
    </p:spTree>
    <p:extLst>
      <p:ext uri="{BB962C8B-B14F-4D97-AF65-F5344CB8AC3E}">
        <p14:creationId xmlns:p14="http://schemas.microsoft.com/office/powerpoint/2010/main" val="393029578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7448550" y="100012"/>
            <a:ext cx="4610100" cy="4568692"/>
          </a:xfrm>
          <a:prstGeom prst="rect">
            <a:avLst/>
          </a:prstGeom>
        </p:spPr>
      </p:pic>
    </p:spTree>
    <p:extLst>
      <p:ext uri="{BB962C8B-B14F-4D97-AF65-F5344CB8AC3E}">
        <p14:creationId xmlns:p14="http://schemas.microsoft.com/office/powerpoint/2010/main" val="209874487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5186362" y="576262"/>
            <a:ext cx="6219825" cy="4238625"/>
          </a:xfrm>
          <a:prstGeom prst="rect">
            <a:avLst/>
          </a:prstGeom>
        </p:spPr>
      </p:pic>
      <p:pic>
        <p:nvPicPr>
          <p:cNvPr id="5" name="Picture 4"/>
          <p:cNvPicPr>
            <a:picLocks noChangeAspect="1"/>
          </p:cNvPicPr>
          <p:nvPr/>
        </p:nvPicPr>
        <p:blipFill>
          <a:blip r:embed="rId3"/>
          <a:stretch>
            <a:fillRect/>
          </a:stretch>
        </p:blipFill>
        <p:spPr>
          <a:xfrm>
            <a:off x="242887" y="1785937"/>
            <a:ext cx="6619875" cy="4695825"/>
          </a:xfrm>
          <a:prstGeom prst="rect">
            <a:avLst/>
          </a:prstGeom>
        </p:spPr>
      </p:pic>
    </p:spTree>
    <p:extLst>
      <p:ext uri="{BB962C8B-B14F-4D97-AF65-F5344CB8AC3E}">
        <p14:creationId xmlns:p14="http://schemas.microsoft.com/office/powerpoint/2010/main" val="138462925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5476875" y="76200"/>
            <a:ext cx="6648450" cy="4705350"/>
          </a:xfrm>
          <a:prstGeom prst="rect">
            <a:avLst/>
          </a:prstGeom>
        </p:spPr>
      </p:pic>
      <p:pic>
        <p:nvPicPr>
          <p:cNvPr id="5" name="Picture 4"/>
          <p:cNvPicPr>
            <a:picLocks noChangeAspect="1"/>
          </p:cNvPicPr>
          <p:nvPr/>
        </p:nvPicPr>
        <p:blipFill>
          <a:blip r:embed="rId3"/>
          <a:stretch>
            <a:fillRect/>
          </a:stretch>
        </p:blipFill>
        <p:spPr>
          <a:xfrm>
            <a:off x="0" y="2085975"/>
            <a:ext cx="6924675" cy="4772025"/>
          </a:xfrm>
          <a:prstGeom prst="rect">
            <a:avLst/>
          </a:prstGeom>
        </p:spPr>
      </p:pic>
    </p:spTree>
    <p:extLst>
      <p:ext uri="{BB962C8B-B14F-4D97-AF65-F5344CB8AC3E}">
        <p14:creationId xmlns:p14="http://schemas.microsoft.com/office/powerpoint/2010/main" val="303601141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5257800" y="176212"/>
            <a:ext cx="6667500" cy="4448175"/>
          </a:xfrm>
          <a:prstGeom prst="rect">
            <a:avLst/>
          </a:prstGeom>
        </p:spPr>
      </p:pic>
      <p:pic>
        <p:nvPicPr>
          <p:cNvPr id="5" name="Picture 4"/>
          <p:cNvPicPr>
            <a:picLocks noChangeAspect="1"/>
          </p:cNvPicPr>
          <p:nvPr/>
        </p:nvPicPr>
        <p:blipFill>
          <a:blip r:embed="rId3"/>
          <a:stretch>
            <a:fillRect/>
          </a:stretch>
        </p:blipFill>
        <p:spPr>
          <a:xfrm>
            <a:off x="128587" y="3333750"/>
            <a:ext cx="4981575" cy="3429000"/>
          </a:xfrm>
          <a:prstGeom prst="rect">
            <a:avLst/>
          </a:prstGeom>
        </p:spPr>
      </p:pic>
      <p:pic>
        <p:nvPicPr>
          <p:cNvPr id="6" name="Picture 5"/>
          <p:cNvPicPr>
            <a:picLocks noChangeAspect="1"/>
          </p:cNvPicPr>
          <p:nvPr/>
        </p:nvPicPr>
        <p:blipFill>
          <a:blip r:embed="rId4"/>
          <a:stretch>
            <a:fillRect/>
          </a:stretch>
        </p:blipFill>
        <p:spPr>
          <a:xfrm>
            <a:off x="3871912" y="95250"/>
            <a:ext cx="4448175" cy="6667500"/>
          </a:xfrm>
          <a:prstGeom prst="rect">
            <a:avLst/>
          </a:prstGeom>
        </p:spPr>
      </p:pic>
    </p:spTree>
    <p:extLst>
      <p:ext uri="{BB962C8B-B14F-4D97-AF65-F5344CB8AC3E}">
        <p14:creationId xmlns:p14="http://schemas.microsoft.com/office/powerpoint/2010/main" val="221740287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6672262" y="228600"/>
            <a:ext cx="5286375" cy="396240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361921"/>
            <a:ext cx="9558338" cy="2496079"/>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4775" y="1095375"/>
            <a:ext cx="5329522" cy="3052762"/>
          </a:xfrm>
          <a:prstGeom prst="rect">
            <a:avLst/>
          </a:prstGeom>
        </p:spPr>
      </p:pic>
    </p:spTree>
    <p:extLst>
      <p:ext uri="{BB962C8B-B14F-4D97-AF65-F5344CB8AC3E}">
        <p14:creationId xmlns:p14="http://schemas.microsoft.com/office/powerpoint/2010/main" val="376112099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4367212" y="95250"/>
            <a:ext cx="7724775" cy="434340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571875"/>
            <a:ext cx="4491214" cy="3286125"/>
          </a:xfrm>
          <a:prstGeom prst="rect">
            <a:avLst/>
          </a:prstGeom>
        </p:spPr>
      </p:pic>
      <p:pic>
        <p:nvPicPr>
          <p:cNvPr id="6" name="Picture 5"/>
          <p:cNvPicPr>
            <a:picLocks noChangeAspect="1"/>
          </p:cNvPicPr>
          <p:nvPr/>
        </p:nvPicPr>
        <p:blipFill>
          <a:blip r:embed="rId4"/>
          <a:stretch>
            <a:fillRect/>
          </a:stretch>
        </p:blipFill>
        <p:spPr>
          <a:xfrm>
            <a:off x="4657725" y="4757737"/>
            <a:ext cx="2247900" cy="2028825"/>
          </a:xfrm>
          <a:prstGeom prst="rect">
            <a:avLst/>
          </a:prstGeom>
        </p:spPr>
      </p:pic>
    </p:spTree>
    <p:extLst>
      <p:ext uri="{BB962C8B-B14F-4D97-AF65-F5344CB8AC3E}">
        <p14:creationId xmlns:p14="http://schemas.microsoft.com/office/powerpoint/2010/main" val="88478288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6605587" y="2547937"/>
            <a:ext cx="5286375" cy="3971925"/>
          </a:xfrm>
          <a:prstGeom prst="rect">
            <a:avLst/>
          </a:prstGeom>
        </p:spPr>
      </p:pic>
      <p:pic>
        <p:nvPicPr>
          <p:cNvPr id="5" name="Picture 4"/>
          <p:cNvPicPr>
            <a:picLocks noChangeAspect="1"/>
          </p:cNvPicPr>
          <p:nvPr/>
        </p:nvPicPr>
        <p:blipFill>
          <a:blip r:embed="rId3"/>
          <a:stretch>
            <a:fillRect/>
          </a:stretch>
        </p:blipFill>
        <p:spPr>
          <a:xfrm>
            <a:off x="6815203" y="-1"/>
            <a:ext cx="5376798" cy="2333625"/>
          </a:xfrm>
          <a:prstGeom prst="rect">
            <a:avLst/>
          </a:prstGeom>
        </p:spPr>
      </p:pic>
    </p:spTree>
    <p:extLst>
      <p:ext uri="{BB962C8B-B14F-4D97-AF65-F5344CB8AC3E}">
        <p14:creationId xmlns:p14="http://schemas.microsoft.com/office/powerpoint/2010/main" val="41060425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596668" cy="638175"/>
          </a:xfrm>
        </p:spPr>
        <p:txBody>
          <a:bodyPr>
            <a:normAutofit fontScale="90000"/>
          </a:bodyPr>
          <a:lstStyle/>
          <a:p>
            <a:r>
              <a:rPr lang="en-US" dirty="0" smtClean="0"/>
              <a:t>More Cartoons for terminology</a:t>
            </a:r>
            <a:endParaRPr lang="en-US" dirty="0"/>
          </a:p>
        </p:txBody>
      </p:sp>
      <p:sp>
        <p:nvSpPr>
          <p:cNvPr id="3" name="Content Placeholder 2"/>
          <p:cNvSpPr>
            <a:spLocks noGrp="1"/>
          </p:cNvSpPr>
          <p:nvPr>
            <p:ph idx="1"/>
          </p:nvPr>
        </p:nvSpPr>
        <p:spPr>
          <a:xfrm>
            <a:off x="445105" y="4743449"/>
            <a:ext cx="4555520" cy="1400176"/>
          </a:xfrm>
        </p:spPr>
        <p:txBody>
          <a:bodyPr>
            <a:normAutofit/>
          </a:bodyPr>
          <a:lstStyle/>
          <a:p>
            <a:pPr marL="0" indent="0">
              <a:buNone/>
            </a:pPr>
            <a:r>
              <a:rPr lang="en-US" dirty="0" smtClean="0"/>
              <a:t>NOTE:  </a:t>
            </a:r>
          </a:p>
          <a:p>
            <a:r>
              <a:rPr lang="en-US" dirty="0" smtClean="0"/>
              <a:t>ALICE adds fine field cage.</a:t>
            </a:r>
          </a:p>
          <a:p>
            <a:r>
              <a:rPr lang="en-US" dirty="0" smtClean="0"/>
              <a:t>We don’t have room!</a:t>
            </a:r>
            <a:endParaRPr lang="en-US" dirty="0"/>
          </a:p>
        </p:txBody>
      </p:sp>
      <p:sp>
        <p:nvSpPr>
          <p:cNvPr id="5" name="Oval 4"/>
          <p:cNvSpPr/>
          <p:nvPr/>
        </p:nvSpPr>
        <p:spPr>
          <a:xfrm>
            <a:off x="938213" y="1095375"/>
            <a:ext cx="3876675" cy="38766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071563" y="1228725"/>
            <a:ext cx="3609975" cy="360997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185863" y="1343025"/>
            <a:ext cx="3381375" cy="338137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71588" y="1428750"/>
            <a:ext cx="3209925" cy="32099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324100" y="2481262"/>
            <a:ext cx="1104900" cy="11049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2386013" y="2543175"/>
            <a:ext cx="981075" cy="98107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443163" y="2614612"/>
            <a:ext cx="866775" cy="83820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528888" y="2686050"/>
            <a:ext cx="695325" cy="6953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095750" y="685800"/>
            <a:ext cx="2273379" cy="646331"/>
          </a:xfrm>
          <a:prstGeom prst="rect">
            <a:avLst/>
          </a:prstGeom>
          <a:noFill/>
        </p:spPr>
        <p:txBody>
          <a:bodyPr wrap="none" rtlCol="0">
            <a:spAutoFit/>
          </a:bodyPr>
          <a:lstStyle/>
          <a:p>
            <a:r>
              <a:rPr lang="en-US" dirty="0" smtClean="0">
                <a:solidFill>
                  <a:srgbClr val="00B0F0"/>
                </a:solidFill>
              </a:rPr>
              <a:t>Outer Gas Enclosure</a:t>
            </a:r>
          </a:p>
          <a:p>
            <a:r>
              <a:rPr lang="en-US" dirty="0" smtClean="0">
                <a:solidFill>
                  <a:srgbClr val="00B0F0"/>
                </a:solidFill>
              </a:rPr>
              <a:t>(safety ground)</a:t>
            </a:r>
            <a:endParaRPr lang="en-US" dirty="0">
              <a:solidFill>
                <a:srgbClr val="00B0F0"/>
              </a:solidFill>
            </a:endParaRPr>
          </a:p>
        </p:txBody>
      </p:sp>
      <p:cxnSp>
        <p:nvCxnSpPr>
          <p:cNvPr id="15" name="Straight Arrow Connector 14"/>
          <p:cNvCxnSpPr>
            <a:stCxn id="13" idx="1"/>
          </p:cNvCxnSpPr>
          <p:nvPr/>
        </p:nvCxnSpPr>
        <p:spPr>
          <a:xfrm flipH="1">
            <a:off x="3705225" y="1008966"/>
            <a:ext cx="390525" cy="21975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581525" y="1304925"/>
            <a:ext cx="1923925" cy="369332"/>
          </a:xfrm>
          <a:prstGeom prst="rect">
            <a:avLst/>
          </a:prstGeom>
          <a:noFill/>
        </p:spPr>
        <p:txBody>
          <a:bodyPr wrap="none" rtlCol="0">
            <a:spAutoFit/>
          </a:bodyPr>
          <a:lstStyle/>
          <a:p>
            <a:r>
              <a:rPr lang="en-US" dirty="0" smtClean="0">
                <a:solidFill>
                  <a:srgbClr val="FFC000"/>
                </a:solidFill>
              </a:rPr>
              <a:t>Outer Field Cage</a:t>
            </a:r>
            <a:endParaRPr lang="en-US" dirty="0">
              <a:solidFill>
                <a:srgbClr val="FFC000"/>
              </a:solidFill>
            </a:endParaRPr>
          </a:p>
        </p:txBody>
      </p:sp>
      <p:cxnSp>
        <p:nvCxnSpPr>
          <p:cNvPr id="18" name="Straight Arrow Connector 17"/>
          <p:cNvCxnSpPr>
            <a:stCxn id="16" idx="1"/>
            <a:endCxn id="7" idx="7"/>
          </p:cNvCxnSpPr>
          <p:nvPr/>
        </p:nvCxnSpPr>
        <p:spPr>
          <a:xfrm flipH="1">
            <a:off x="4072047" y="1489591"/>
            <a:ext cx="509478" cy="348625"/>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704975" y="1924050"/>
            <a:ext cx="1867819" cy="369332"/>
          </a:xfrm>
          <a:prstGeom prst="rect">
            <a:avLst/>
          </a:prstGeom>
          <a:noFill/>
        </p:spPr>
        <p:txBody>
          <a:bodyPr wrap="none" rtlCol="0">
            <a:spAutoFit/>
          </a:bodyPr>
          <a:lstStyle/>
          <a:p>
            <a:r>
              <a:rPr lang="en-US" dirty="0" smtClean="0">
                <a:solidFill>
                  <a:srgbClr val="92D050"/>
                </a:solidFill>
              </a:rPr>
              <a:t>Inner Field Cage</a:t>
            </a:r>
            <a:endParaRPr lang="en-US" dirty="0">
              <a:solidFill>
                <a:srgbClr val="92D050"/>
              </a:solidFill>
            </a:endParaRPr>
          </a:p>
        </p:txBody>
      </p:sp>
      <p:cxnSp>
        <p:nvCxnSpPr>
          <p:cNvPr id="21" name="Straight Arrow Connector 20"/>
          <p:cNvCxnSpPr/>
          <p:nvPr/>
        </p:nvCxnSpPr>
        <p:spPr>
          <a:xfrm flipH="1">
            <a:off x="2628900" y="2247900"/>
            <a:ext cx="47625" cy="219075"/>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866900" y="3819525"/>
            <a:ext cx="2217274" cy="369332"/>
          </a:xfrm>
          <a:prstGeom prst="rect">
            <a:avLst/>
          </a:prstGeom>
          <a:noFill/>
        </p:spPr>
        <p:txBody>
          <a:bodyPr wrap="none" rtlCol="0">
            <a:spAutoFit/>
          </a:bodyPr>
          <a:lstStyle/>
          <a:p>
            <a:r>
              <a:rPr lang="en-US" dirty="0" smtClean="0">
                <a:solidFill>
                  <a:srgbClr val="0070C0"/>
                </a:solidFill>
              </a:rPr>
              <a:t>Inner Gas Enclosure</a:t>
            </a:r>
            <a:endParaRPr lang="en-US" dirty="0">
              <a:solidFill>
                <a:srgbClr val="0070C0"/>
              </a:solidFill>
            </a:endParaRPr>
          </a:p>
        </p:txBody>
      </p:sp>
      <p:sp>
        <p:nvSpPr>
          <p:cNvPr id="24" name="TextBox 23"/>
          <p:cNvSpPr txBox="1"/>
          <p:nvPr/>
        </p:nvSpPr>
        <p:spPr>
          <a:xfrm>
            <a:off x="123825" y="628650"/>
            <a:ext cx="2163541" cy="369332"/>
          </a:xfrm>
          <a:prstGeom prst="rect">
            <a:avLst/>
          </a:prstGeom>
          <a:noFill/>
        </p:spPr>
        <p:txBody>
          <a:bodyPr wrap="none" rtlCol="0">
            <a:spAutoFit/>
          </a:bodyPr>
          <a:lstStyle/>
          <a:p>
            <a:r>
              <a:rPr lang="en-US" dirty="0" smtClean="0"/>
              <a:t>ALICE Terminology:</a:t>
            </a:r>
            <a:endParaRPr lang="en-US" dirty="0"/>
          </a:p>
        </p:txBody>
      </p:sp>
      <p:cxnSp>
        <p:nvCxnSpPr>
          <p:cNvPr id="26" name="Straight Arrow Connector 25"/>
          <p:cNvCxnSpPr>
            <a:stCxn id="22" idx="0"/>
            <a:endCxn id="11" idx="4"/>
          </p:cNvCxnSpPr>
          <p:nvPr/>
        </p:nvCxnSpPr>
        <p:spPr>
          <a:xfrm flipH="1" flipV="1">
            <a:off x="2876551" y="3452812"/>
            <a:ext cx="98986" cy="366713"/>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09550" y="1343025"/>
            <a:ext cx="1212833" cy="369332"/>
          </a:xfrm>
          <a:prstGeom prst="rect">
            <a:avLst/>
          </a:prstGeom>
          <a:noFill/>
        </p:spPr>
        <p:txBody>
          <a:bodyPr wrap="none" rtlCol="0">
            <a:spAutoFit/>
          </a:bodyPr>
          <a:lstStyle/>
          <a:p>
            <a:r>
              <a:rPr lang="en-US" dirty="0" smtClean="0"/>
              <a:t>End View:</a:t>
            </a:r>
            <a:endParaRPr lang="en-US" dirty="0"/>
          </a:p>
        </p:txBody>
      </p:sp>
      <p:sp>
        <p:nvSpPr>
          <p:cNvPr id="4" name="Dodecagon 3"/>
          <p:cNvSpPr/>
          <p:nvPr/>
        </p:nvSpPr>
        <p:spPr>
          <a:xfrm>
            <a:off x="1390650" y="1585912"/>
            <a:ext cx="2971800" cy="2895600"/>
          </a:xfrm>
          <a:prstGeom prst="dodecagon">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Dodecagon 46"/>
          <p:cNvSpPr/>
          <p:nvPr/>
        </p:nvSpPr>
        <p:spPr>
          <a:xfrm>
            <a:off x="2247900" y="2421181"/>
            <a:ext cx="1257300" cy="1225062"/>
          </a:xfrm>
          <a:prstGeom prst="dodecagon">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914900" y="2066925"/>
            <a:ext cx="1867819" cy="369332"/>
          </a:xfrm>
          <a:prstGeom prst="rect">
            <a:avLst/>
          </a:prstGeom>
          <a:noFill/>
        </p:spPr>
        <p:txBody>
          <a:bodyPr wrap="none" rtlCol="0">
            <a:spAutoFit/>
          </a:bodyPr>
          <a:lstStyle/>
          <a:p>
            <a:r>
              <a:rPr lang="en-US" dirty="0" smtClean="0"/>
              <a:t>Fine Field Cages</a:t>
            </a:r>
            <a:endParaRPr lang="en-US" dirty="0"/>
          </a:p>
        </p:txBody>
      </p:sp>
      <p:cxnSp>
        <p:nvCxnSpPr>
          <p:cNvPr id="20" name="Straight Arrow Connector 19"/>
          <p:cNvCxnSpPr>
            <a:stCxn id="14" idx="1"/>
          </p:cNvCxnSpPr>
          <p:nvPr/>
        </p:nvCxnSpPr>
        <p:spPr>
          <a:xfrm flipH="1">
            <a:off x="4152900" y="2251591"/>
            <a:ext cx="762000" cy="7250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14" idx="1"/>
          </p:cNvCxnSpPr>
          <p:nvPr/>
        </p:nvCxnSpPr>
        <p:spPr>
          <a:xfrm flipH="1">
            <a:off x="3562350" y="2251591"/>
            <a:ext cx="1352550" cy="52970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54" name="Picture 5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71551" y="142648"/>
            <a:ext cx="3811126" cy="2269052"/>
          </a:xfrm>
          <a:prstGeom prst="rect">
            <a:avLst/>
          </a:prstGeom>
        </p:spPr>
      </p:pic>
      <p:pic>
        <p:nvPicPr>
          <p:cNvPr id="55" name="Picture 5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21652" y="2397351"/>
            <a:ext cx="3965333" cy="2650899"/>
          </a:xfrm>
          <a:prstGeom prst="rect">
            <a:avLst/>
          </a:prstGeom>
        </p:spPr>
      </p:pic>
      <p:pic>
        <p:nvPicPr>
          <p:cNvPr id="56" name="Picture 5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92677" y="4533317"/>
            <a:ext cx="3458750" cy="2305833"/>
          </a:xfrm>
          <a:prstGeom prst="rect">
            <a:avLst/>
          </a:prstGeom>
        </p:spPr>
      </p:pic>
      <p:sp>
        <p:nvSpPr>
          <p:cNvPr id="57" name="Rounded Rectangular Callout 56"/>
          <p:cNvSpPr/>
          <p:nvPr/>
        </p:nvSpPr>
        <p:spPr>
          <a:xfrm>
            <a:off x="8731899" y="5106051"/>
            <a:ext cx="2574276" cy="1018524"/>
          </a:xfrm>
          <a:prstGeom prst="wedgeRoundRectCallout">
            <a:avLst>
              <a:gd name="adj1" fmla="val -111759"/>
              <a:gd name="adj2" fmla="val -949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Fine Field Cages use too much damn room</a:t>
            </a:r>
            <a:endParaRPr lang="en-US" dirty="0"/>
          </a:p>
        </p:txBody>
      </p:sp>
    </p:spTree>
    <p:extLst>
      <p:ext uri="{BB962C8B-B14F-4D97-AF65-F5344CB8AC3E}">
        <p14:creationId xmlns:p14="http://schemas.microsoft.com/office/powerpoint/2010/main" val="110110922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smtClean="0"/>
              <a:t>Field Cage: to short or not to short …</a:t>
            </a:r>
          </a:p>
        </p:txBody>
      </p:sp>
      <p:sp>
        <p:nvSpPr>
          <p:cNvPr id="9219" name="Content Placeholder 2"/>
          <p:cNvSpPr>
            <a:spLocks noGrp="1"/>
          </p:cNvSpPr>
          <p:nvPr>
            <p:ph idx="1"/>
          </p:nvPr>
        </p:nvSpPr>
        <p:spPr>
          <a:xfrm>
            <a:off x="7010400" y="923925"/>
            <a:ext cx="3429000" cy="5181600"/>
          </a:xfrm>
        </p:spPr>
        <p:txBody>
          <a:bodyPr/>
          <a:lstStyle/>
          <a:p>
            <a:r>
              <a:rPr lang="en-US" altLang="en-US" smtClean="0"/>
              <a:t>The field cage operates at 28 kV … limit is ~ 40 kV</a:t>
            </a:r>
          </a:p>
          <a:p>
            <a:r>
              <a:rPr lang="en-US" altLang="en-US" smtClean="0"/>
              <a:t>Occasionally we will find a short between a pair of the Field Cage rings</a:t>
            </a:r>
          </a:p>
          <a:p>
            <a:pPr lvl="1"/>
            <a:r>
              <a:rPr lang="en-US" altLang="en-US" smtClean="0"/>
              <a:t>Usually (magnetic) dirt</a:t>
            </a:r>
          </a:p>
          <a:p>
            <a:pPr lvl="1"/>
            <a:endParaRPr lang="en-US" altLang="en-US" sz="800"/>
          </a:p>
          <a:p>
            <a:r>
              <a:rPr lang="en-US" altLang="en-US" smtClean="0"/>
              <a:t>We had one permanent short on the East end</a:t>
            </a:r>
          </a:p>
          <a:p>
            <a:pPr lvl="1"/>
            <a:r>
              <a:rPr lang="en-US" altLang="en-US" smtClean="0"/>
              <a:t>Its has been repaired</a:t>
            </a:r>
          </a:p>
          <a:p>
            <a:pPr lvl="1"/>
            <a:endParaRPr lang="en-US" altLang="en-US" sz="800"/>
          </a:p>
          <a:p>
            <a:r>
              <a:rPr lang="en-US" altLang="en-US" smtClean="0"/>
              <a:t>We have an intermittent short on the west end</a:t>
            </a:r>
          </a:p>
          <a:p>
            <a:pPr lvl="1"/>
            <a:r>
              <a:rPr lang="en-US" altLang="en-US" smtClean="0"/>
              <a:t>Approx ¼ of a 2 M</a:t>
            </a:r>
            <a:r>
              <a:rPr lang="en-US" altLang="en-US" smtClean="0">
                <a:sym typeface="Symbol" panose="05050102010706020507" pitchFamily="18" charset="2"/>
              </a:rPr>
              <a:t> resistor</a:t>
            </a:r>
          </a:p>
          <a:p>
            <a:pPr lvl="1"/>
            <a:endParaRPr lang="en-US" altLang="en-US" sz="800"/>
          </a:p>
          <a:p>
            <a:r>
              <a:rPr lang="en-US" altLang="en-US" smtClean="0"/>
              <a:t>After a cluster of Main Magnet crashes this year we developed a full short</a:t>
            </a:r>
          </a:p>
          <a:p>
            <a:pPr lvl="1"/>
            <a:r>
              <a:rPr lang="en-US" altLang="en-US" smtClean="0"/>
              <a:t>Approx ring 130  </a:t>
            </a:r>
            <a:r>
              <a:rPr lang="en-US" altLang="en-US" sz="1200"/>
              <a:t>(out of 182)</a:t>
            </a:r>
          </a:p>
        </p:txBody>
      </p:sp>
      <p:pic>
        <p:nvPicPr>
          <p:cNvPr id="9220" name="Picture 5" descr="Aug_01_07_IFC 01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05000" y="3019425"/>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3" descr="Short.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95476" y="933451"/>
            <a:ext cx="4900613" cy="253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7200900" y="5943600"/>
            <a:ext cx="3276600" cy="800100"/>
          </a:xfrm>
          <a:prstGeom prst="rect">
            <a:avLst/>
          </a:prstGeom>
          <a:solidFill>
            <a:schemeClr val="accent1">
              <a:lumMod val="60000"/>
              <a:lumOff val="40000"/>
            </a:schemeClr>
          </a:solidFill>
          <a:ln>
            <a:solidFill>
              <a:schemeClr val="tx1"/>
            </a:solidFill>
          </a:ln>
        </p:spPr>
        <p:txBody>
          <a:bodyPr>
            <a:spAutoFit/>
          </a:bodyPr>
          <a:lstStyle/>
          <a:p>
            <a:pPr defTabSz="914400" fontAlgn="base">
              <a:spcBef>
                <a:spcPct val="0"/>
              </a:spcBef>
              <a:spcAft>
                <a:spcPct val="0"/>
              </a:spcAft>
              <a:defRPr/>
            </a:pPr>
            <a:r>
              <a:rPr lang="en-US" sz="1600" b="1" dirty="0">
                <a:solidFill>
                  <a:srgbClr val="000000"/>
                </a:solidFill>
                <a:cs typeface="Arial" panose="020B0604020202020204" pitchFamily="34" charset="0"/>
              </a:rPr>
              <a:t>We have precision software to deal with these shorts</a:t>
            </a:r>
          </a:p>
          <a:p>
            <a:pPr algn="r" defTabSz="914400" fontAlgn="base">
              <a:spcBef>
                <a:spcPct val="0"/>
              </a:spcBef>
              <a:spcAft>
                <a:spcPct val="0"/>
              </a:spcAft>
              <a:defRPr/>
            </a:pPr>
            <a:r>
              <a:rPr lang="en-US" sz="1400" b="1" dirty="0">
                <a:solidFill>
                  <a:srgbClr val="618FFD"/>
                </a:solidFill>
                <a:cs typeface="Arial" panose="020B0604020202020204" pitchFamily="34" charset="0"/>
              </a:rPr>
              <a:t>See talks by G. Van Buren &amp; J. Seele</a:t>
            </a:r>
          </a:p>
        </p:txBody>
      </p:sp>
    </p:spTree>
    <p:extLst>
      <p:ext uri="{BB962C8B-B14F-4D97-AF65-F5344CB8AC3E}">
        <p14:creationId xmlns:p14="http://schemas.microsoft.com/office/powerpoint/2010/main" val="313140951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 Out Chamber</a:t>
            </a:r>
            <a:endParaRPr lang="en-US" dirty="0"/>
          </a:p>
        </p:txBody>
      </p:sp>
      <p:sp>
        <p:nvSpPr>
          <p:cNvPr id="3" name="Content Placeholder 2"/>
          <p:cNvSpPr>
            <a:spLocks noGrp="1"/>
          </p:cNvSpPr>
          <p:nvPr>
            <p:ph idx="1"/>
          </p:nvPr>
        </p:nvSpPr>
        <p:spPr>
          <a:xfrm>
            <a:off x="140305" y="1151847"/>
            <a:ext cx="4467981" cy="1671182"/>
          </a:xfrm>
        </p:spPr>
        <p:txBody>
          <a:bodyPr/>
          <a:lstStyle/>
          <a:p>
            <a:r>
              <a:rPr lang="en-US" dirty="0" smtClean="0"/>
              <a:t>Read out Chamber is wider than the support structure.</a:t>
            </a:r>
          </a:p>
          <a:p>
            <a:r>
              <a:rPr lang="en-US" dirty="0" smtClean="0"/>
              <a:t>“navigated” through the hole in the cage and “pulled back” against seal.</a:t>
            </a:r>
            <a:endParaRPr lang="en-US" dirty="0"/>
          </a:p>
        </p:txBody>
      </p:sp>
      <p:pic>
        <p:nvPicPr>
          <p:cNvPr id="4" name="Picture 3"/>
          <p:cNvPicPr>
            <a:picLocks noChangeAspect="1"/>
          </p:cNvPicPr>
          <p:nvPr/>
        </p:nvPicPr>
        <p:blipFill>
          <a:blip r:embed="rId2"/>
          <a:stretch>
            <a:fillRect/>
          </a:stretch>
        </p:blipFill>
        <p:spPr>
          <a:xfrm>
            <a:off x="6740525" y="166687"/>
            <a:ext cx="5010150" cy="3171825"/>
          </a:xfrm>
          <a:prstGeom prst="rect">
            <a:avLst/>
          </a:prstGeom>
        </p:spPr>
      </p:pic>
      <p:pic>
        <p:nvPicPr>
          <p:cNvPr id="5" name="Picture 4"/>
          <p:cNvPicPr>
            <a:picLocks noChangeAspect="1"/>
          </p:cNvPicPr>
          <p:nvPr/>
        </p:nvPicPr>
        <p:blipFill>
          <a:blip r:embed="rId3"/>
          <a:stretch>
            <a:fillRect/>
          </a:stretch>
        </p:blipFill>
        <p:spPr>
          <a:xfrm>
            <a:off x="282348" y="2758394"/>
            <a:ext cx="5305652" cy="4169590"/>
          </a:xfrm>
          <a:prstGeom prst="rect">
            <a:avLst/>
          </a:prstGeom>
        </p:spPr>
      </p:pic>
      <p:sp>
        <p:nvSpPr>
          <p:cNvPr id="6" name="Content Placeholder 2"/>
          <p:cNvSpPr txBox="1">
            <a:spLocks/>
          </p:cNvSpPr>
          <p:nvPr/>
        </p:nvSpPr>
        <p:spPr>
          <a:xfrm>
            <a:off x="5408991" y="3430589"/>
            <a:ext cx="4148667" cy="281781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US" dirty="0" smtClean="0"/>
              <a:t>Read out Chamber carries the mechanical support foe the electronics cards which are </a:t>
            </a:r>
            <a:br>
              <a:rPr lang="en-US" dirty="0" smtClean="0"/>
            </a:br>
            <a:r>
              <a:rPr lang="en-US" dirty="0" smtClean="0"/>
              <a:t>liquid cooled.</a:t>
            </a:r>
          </a:p>
          <a:p>
            <a:r>
              <a:rPr lang="en-US" dirty="0" smtClean="0"/>
              <a:t>UNDERPRESSURE(!!) cooling means that leaks make bubbles in the return line, not puddles in the hall</a:t>
            </a:r>
            <a:endParaRPr lang="en-US" dirty="0"/>
          </a:p>
        </p:txBody>
      </p:sp>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727095" y="3541485"/>
            <a:ext cx="2317947" cy="2961821"/>
          </a:xfrm>
          <a:prstGeom prst="rect">
            <a:avLst/>
          </a:prstGeom>
        </p:spPr>
      </p:pic>
    </p:spTree>
    <p:extLst>
      <p:ext uri="{BB962C8B-B14F-4D97-AF65-F5344CB8AC3E}">
        <p14:creationId xmlns:p14="http://schemas.microsoft.com/office/powerpoint/2010/main" val="3529278202"/>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StarTemplate">
  <a:themeElements>
    <a:clrScheme name="starmaster 14">
      <a:dk1>
        <a:srgbClr val="000000"/>
      </a:dk1>
      <a:lt1>
        <a:srgbClr val="FFFFFF"/>
      </a:lt1>
      <a:dk2>
        <a:srgbClr val="000000"/>
      </a:dk2>
      <a:lt2>
        <a:srgbClr val="919191"/>
      </a:lt2>
      <a:accent1>
        <a:srgbClr val="E5E000"/>
      </a:accent1>
      <a:accent2>
        <a:srgbClr val="0000CC"/>
      </a:accent2>
      <a:accent3>
        <a:srgbClr val="FFFFFF"/>
      </a:accent3>
      <a:accent4>
        <a:srgbClr val="000000"/>
      </a:accent4>
      <a:accent5>
        <a:srgbClr val="F0EDAA"/>
      </a:accent5>
      <a:accent6>
        <a:srgbClr val="0000B9"/>
      </a:accent6>
      <a:hlink>
        <a:srgbClr val="008000"/>
      </a:hlink>
      <a:folHlink>
        <a:srgbClr val="E5E000"/>
      </a:folHlink>
    </a:clrScheme>
    <a:fontScheme name="starmaster">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1600" b="1" i="0" u="none" strike="noStrike" cap="none" normalizeH="0" baseline="0" smtClean="0">
            <a:ln>
              <a:noFill/>
            </a:ln>
            <a:solidFill>
              <a:srgbClr val="618FFD"/>
            </a:solidFill>
            <a:effectLst/>
            <a:latin typeface="Helvetica" pitchFamily="1" charset="0"/>
          </a:defRPr>
        </a:defPPr>
      </a:lstStyle>
    </a:spDef>
    <a:lnDef>
      <a:spPr bwMode="auto">
        <a:xfrm>
          <a:off x="0" y="0"/>
          <a:ext cx="1" cy="1"/>
        </a:xfrm>
        <a:custGeom>
          <a:avLst/>
          <a:gdLst/>
          <a:ahLst/>
          <a:cxnLst/>
          <a:rect l="0" t="0" r="0" b="0"/>
          <a:pathLst/>
        </a:custGeom>
        <a:solidFill>
          <a:schemeClr val="accent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1600" b="1" i="0" u="none" strike="noStrike" cap="none" normalizeH="0" baseline="0" smtClean="0">
            <a:ln>
              <a:noFill/>
            </a:ln>
            <a:solidFill>
              <a:srgbClr val="618FFD"/>
            </a:solidFill>
            <a:effectLst/>
            <a:latin typeface="Helvetica" pitchFamily="1" charset="0"/>
          </a:defRPr>
        </a:defPPr>
      </a:lstStyle>
    </a:lnDef>
  </a:objectDefaults>
  <a:extraClrSchemeLst>
    <a:extraClrScheme>
      <a:clrScheme name="starmaster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rmaster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rmaster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rmaster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rmaste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rmaste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rmaste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tarmaster 8">
        <a:dk1>
          <a:srgbClr val="000000"/>
        </a:dk1>
        <a:lt1>
          <a:srgbClr val="FFFFFF"/>
        </a:lt1>
        <a:dk2>
          <a:srgbClr val="081D58"/>
        </a:dk2>
        <a:lt2>
          <a:srgbClr val="919191"/>
        </a:lt2>
        <a:accent1>
          <a:srgbClr val="FC0128"/>
        </a:accent1>
        <a:accent2>
          <a:srgbClr val="063DE8"/>
        </a:accent2>
        <a:accent3>
          <a:srgbClr val="FFFFFF"/>
        </a:accent3>
        <a:accent4>
          <a:srgbClr val="000000"/>
        </a:accent4>
        <a:accent5>
          <a:srgbClr val="FDAAAC"/>
        </a:accent5>
        <a:accent6>
          <a:srgbClr val="0536D2"/>
        </a:accent6>
        <a:hlink>
          <a:srgbClr val="009900"/>
        </a:hlink>
        <a:folHlink>
          <a:srgbClr val="EAEC5E"/>
        </a:folHlink>
      </a:clrScheme>
      <a:clrMap bg1="lt1" tx1="dk1" bg2="lt2" tx2="dk2" accent1="accent1" accent2="accent2" accent3="accent3" accent4="accent4" accent5="accent5" accent6="accent6" hlink="hlink" folHlink="folHlink"/>
    </a:extraClrScheme>
    <a:extraClrScheme>
      <a:clrScheme name="starmaster 9">
        <a:dk1>
          <a:srgbClr val="000000"/>
        </a:dk1>
        <a:lt1>
          <a:srgbClr val="FFFFFF"/>
        </a:lt1>
        <a:dk2>
          <a:srgbClr val="081D58"/>
        </a:dk2>
        <a:lt2>
          <a:srgbClr val="919191"/>
        </a:lt2>
        <a:accent1>
          <a:srgbClr val="EEE800"/>
        </a:accent1>
        <a:accent2>
          <a:srgbClr val="000000"/>
        </a:accent2>
        <a:accent3>
          <a:srgbClr val="FFFFFF"/>
        </a:accent3>
        <a:accent4>
          <a:srgbClr val="000000"/>
        </a:accent4>
        <a:accent5>
          <a:srgbClr val="F5F2AA"/>
        </a:accent5>
        <a:accent6>
          <a:srgbClr val="000000"/>
        </a:accent6>
        <a:hlink>
          <a:srgbClr val="009900"/>
        </a:hlink>
        <a:folHlink>
          <a:srgbClr val="EAEC5E"/>
        </a:folHlink>
      </a:clrScheme>
      <a:clrMap bg1="lt1" tx1="dk1" bg2="lt2" tx2="dk2" accent1="accent1" accent2="accent2" accent3="accent3" accent4="accent4" accent5="accent5" accent6="accent6" hlink="hlink" folHlink="folHlink"/>
    </a:extraClrScheme>
    <a:extraClrScheme>
      <a:clrScheme name="starmaster 10">
        <a:dk1>
          <a:srgbClr val="000000"/>
        </a:dk1>
        <a:lt1>
          <a:srgbClr val="FFFFFF"/>
        </a:lt1>
        <a:dk2>
          <a:srgbClr val="000000"/>
        </a:dk2>
        <a:lt2>
          <a:srgbClr val="919191"/>
        </a:lt2>
        <a:accent1>
          <a:srgbClr val="EEE800"/>
        </a:accent1>
        <a:accent2>
          <a:srgbClr val="000000"/>
        </a:accent2>
        <a:accent3>
          <a:srgbClr val="FFFFFF"/>
        </a:accent3>
        <a:accent4>
          <a:srgbClr val="000000"/>
        </a:accent4>
        <a:accent5>
          <a:srgbClr val="F5F2AA"/>
        </a:accent5>
        <a:accent6>
          <a:srgbClr val="000000"/>
        </a:accent6>
        <a:hlink>
          <a:srgbClr val="009900"/>
        </a:hlink>
        <a:folHlink>
          <a:srgbClr val="EAEC5E"/>
        </a:folHlink>
      </a:clrScheme>
      <a:clrMap bg1="lt1" tx1="dk1" bg2="lt2" tx2="dk2" accent1="accent1" accent2="accent2" accent3="accent3" accent4="accent4" accent5="accent5" accent6="accent6" hlink="hlink" folHlink="folHlink"/>
    </a:extraClrScheme>
    <a:extraClrScheme>
      <a:clrScheme name="starmaster 11">
        <a:dk1>
          <a:srgbClr val="000000"/>
        </a:dk1>
        <a:lt1>
          <a:srgbClr val="FFFFFF"/>
        </a:lt1>
        <a:dk2>
          <a:srgbClr val="000000"/>
        </a:dk2>
        <a:lt2>
          <a:srgbClr val="919191"/>
        </a:lt2>
        <a:accent1>
          <a:srgbClr val="EEE800"/>
        </a:accent1>
        <a:accent2>
          <a:srgbClr val="0000CC"/>
        </a:accent2>
        <a:accent3>
          <a:srgbClr val="FFFFFF"/>
        </a:accent3>
        <a:accent4>
          <a:srgbClr val="000000"/>
        </a:accent4>
        <a:accent5>
          <a:srgbClr val="F5F2AA"/>
        </a:accent5>
        <a:accent6>
          <a:srgbClr val="0000B9"/>
        </a:accent6>
        <a:hlink>
          <a:srgbClr val="009900"/>
        </a:hlink>
        <a:folHlink>
          <a:srgbClr val="D63CE2"/>
        </a:folHlink>
      </a:clrScheme>
      <a:clrMap bg1="lt1" tx1="dk1" bg2="lt2" tx2="dk2" accent1="accent1" accent2="accent2" accent3="accent3" accent4="accent4" accent5="accent5" accent6="accent6" hlink="hlink" folHlink="folHlink"/>
    </a:extraClrScheme>
    <a:extraClrScheme>
      <a:clrScheme name="starmaster 12">
        <a:dk1>
          <a:srgbClr val="000000"/>
        </a:dk1>
        <a:lt1>
          <a:srgbClr val="FFFFFF"/>
        </a:lt1>
        <a:dk2>
          <a:srgbClr val="000000"/>
        </a:dk2>
        <a:lt2>
          <a:srgbClr val="919191"/>
        </a:lt2>
        <a:accent1>
          <a:srgbClr val="EEE800"/>
        </a:accent1>
        <a:accent2>
          <a:srgbClr val="0000CC"/>
        </a:accent2>
        <a:accent3>
          <a:srgbClr val="FFFFFF"/>
        </a:accent3>
        <a:accent4>
          <a:srgbClr val="000000"/>
        </a:accent4>
        <a:accent5>
          <a:srgbClr val="F5F2AA"/>
        </a:accent5>
        <a:accent6>
          <a:srgbClr val="0000B9"/>
        </a:accent6>
        <a:hlink>
          <a:srgbClr val="009900"/>
        </a:hlink>
        <a:folHlink>
          <a:srgbClr val="E5E000"/>
        </a:folHlink>
      </a:clrScheme>
      <a:clrMap bg1="lt1" tx1="dk1" bg2="lt2" tx2="dk2" accent1="accent1" accent2="accent2" accent3="accent3" accent4="accent4" accent5="accent5" accent6="accent6" hlink="hlink" folHlink="folHlink"/>
    </a:extraClrScheme>
    <a:extraClrScheme>
      <a:clrScheme name="starmaster 13">
        <a:dk1>
          <a:srgbClr val="000000"/>
        </a:dk1>
        <a:lt1>
          <a:srgbClr val="FFFFFF"/>
        </a:lt1>
        <a:dk2>
          <a:srgbClr val="000000"/>
        </a:dk2>
        <a:lt2>
          <a:srgbClr val="919191"/>
        </a:lt2>
        <a:accent1>
          <a:srgbClr val="E5E000"/>
        </a:accent1>
        <a:accent2>
          <a:srgbClr val="0000CC"/>
        </a:accent2>
        <a:accent3>
          <a:srgbClr val="FFFFFF"/>
        </a:accent3>
        <a:accent4>
          <a:srgbClr val="000000"/>
        </a:accent4>
        <a:accent5>
          <a:srgbClr val="F0EDAA"/>
        </a:accent5>
        <a:accent6>
          <a:srgbClr val="0000B9"/>
        </a:accent6>
        <a:hlink>
          <a:srgbClr val="009900"/>
        </a:hlink>
        <a:folHlink>
          <a:srgbClr val="E5E000"/>
        </a:folHlink>
      </a:clrScheme>
      <a:clrMap bg1="lt1" tx1="dk1" bg2="lt2" tx2="dk2" accent1="accent1" accent2="accent2" accent3="accent3" accent4="accent4" accent5="accent5" accent6="accent6" hlink="hlink" folHlink="folHlink"/>
    </a:extraClrScheme>
    <a:extraClrScheme>
      <a:clrScheme name="starmaster 14">
        <a:dk1>
          <a:srgbClr val="000000"/>
        </a:dk1>
        <a:lt1>
          <a:srgbClr val="FFFFFF"/>
        </a:lt1>
        <a:dk2>
          <a:srgbClr val="000000"/>
        </a:dk2>
        <a:lt2>
          <a:srgbClr val="919191"/>
        </a:lt2>
        <a:accent1>
          <a:srgbClr val="E5E000"/>
        </a:accent1>
        <a:accent2>
          <a:srgbClr val="0000CC"/>
        </a:accent2>
        <a:accent3>
          <a:srgbClr val="FFFFFF"/>
        </a:accent3>
        <a:accent4>
          <a:srgbClr val="000000"/>
        </a:accent4>
        <a:accent5>
          <a:srgbClr val="F0EDAA"/>
        </a:accent5>
        <a:accent6>
          <a:srgbClr val="0000B9"/>
        </a:accent6>
        <a:hlink>
          <a:srgbClr val="008000"/>
        </a:hlink>
        <a:folHlink>
          <a:srgbClr val="E5E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Face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1441</TotalTime>
  <Words>3875</Words>
  <Application>Microsoft Office PowerPoint</Application>
  <PresentationFormat>Widescreen</PresentationFormat>
  <Paragraphs>626</Paragraphs>
  <Slides>91</Slides>
  <Notes>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91</vt:i4>
      </vt:variant>
    </vt:vector>
  </HeadingPairs>
  <TitlesOfParts>
    <vt:vector size="101" baseType="lpstr">
      <vt:lpstr>Arial</vt:lpstr>
      <vt:lpstr>Cambria Math</vt:lpstr>
      <vt:lpstr>Helvetica</vt:lpstr>
      <vt:lpstr>Symbol</vt:lpstr>
      <vt:lpstr>Trebuchet MS</vt:lpstr>
      <vt:lpstr>Wingdings</vt:lpstr>
      <vt:lpstr>Wingdings 3</vt:lpstr>
      <vt:lpstr>Facet</vt:lpstr>
      <vt:lpstr>StarTemplate</vt:lpstr>
      <vt:lpstr>1_Facet</vt:lpstr>
      <vt:lpstr>TPC Field Cage Developments</vt:lpstr>
      <vt:lpstr>Basics</vt:lpstr>
      <vt:lpstr>Momentum Resolution-I</vt:lpstr>
      <vt:lpstr>Momentum Resolution-II</vt:lpstr>
      <vt:lpstr>Reconstruction Efficiency</vt:lpstr>
      <vt:lpstr>Design Drivers</vt:lpstr>
      <vt:lpstr>Basic Concept</vt:lpstr>
      <vt:lpstr>Cartoons for terminology</vt:lpstr>
      <vt:lpstr>More Cartoons for terminology</vt:lpstr>
      <vt:lpstr>STAR uses an air gap:</vt:lpstr>
      <vt:lpstr>Design concept for full field cage.</vt:lpstr>
      <vt:lpstr>VERY similar to ILC:</vt:lpstr>
      <vt:lpstr>HV test card design</vt:lpstr>
      <vt:lpstr>PowerPoint Presentation</vt:lpstr>
      <vt:lpstr>Under Voltage</vt:lpstr>
      <vt:lpstr>HV Testing…</vt:lpstr>
      <vt:lpstr>Mandrel</vt:lpstr>
      <vt:lpstr>Field Cage Construction</vt:lpstr>
      <vt:lpstr>Design progress</vt:lpstr>
      <vt:lpstr>Mandrel CAD Design.</vt:lpstr>
      <vt:lpstr>Measure Twice Cut once…</vt:lpstr>
      <vt:lpstr>Chat with the experts:</vt:lpstr>
      <vt:lpstr>Surf the Web</vt:lpstr>
      <vt:lpstr>We DID learn something important from “tiny sim”</vt:lpstr>
      <vt:lpstr>Engineers remember, physicists forgot…</vt:lpstr>
      <vt:lpstr>Option 1:  AutoDesk Inventor not up to the task…</vt:lpstr>
      <vt:lpstr>Option 2:  Analytical comparison to STAR/ILC</vt:lpstr>
      <vt:lpstr>Figure of Merit Comparisons:</vt:lpstr>
      <vt:lpstr>End Cap Design</vt:lpstr>
      <vt:lpstr>ILD @ ILC</vt:lpstr>
      <vt:lpstr>Evolution</vt:lpstr>
      <vt:lpstr>Options:</vt:lpstr>
      <vt:lpstr>Pressurized</vt:lpstr>
      <vt:lpstr>Validation</vt:lpstr>
      <vt:lpstr>Tough Beans…</vt:lpstr>
      <vt:lpstr>Comparison</vt:lpstr>
      <vt:lpstr>What is best for us?</vt:lpstr>
      <vt:lpstr>Real soon now:</vt:lpstr>
      <vt:lpstr>Backups</vt:lpstr>
      <vt:lpstr>Bottom Line</vt:lpstr>
      <vt:lpstr>Current Progress…</vt:lpstr>
      <vt:lpstr>Endcap &amp; Avalanche</vt:lpstr>
      <vt:lpstr>End Plate Assembly - ALICE</vt:lpstr>
      <vt:lpstr>Central Membrane stretched.</vt:lpstr>
      <vt:lpstr>Laser System</vt:lpstr>
      <vt:lpstr>Let’s chat!</vt:lpstr>
      <vt:lpstr>Is this possible?</vt:lpstr>
      <vt:lpstr>A small TPC</vt:lpstr>
      <vt:lpstr>Ion Charge Feedback</vt:lpstr>
      <vt:lpstr>Segmentation of Pad Plane</vt:lpstr>
      <vt:lpstr>Basis for design</vt:lpstr>
      <vt:lpstr>STAR Field Cage</vt:lpstr>
      <vt:lpstr>STAR pad plane</vt:lpstr>
      <vt:lpstr>ALICE Field cage</vt:lpstr>
      <vt:lpstr>More detail of resistor rods</vt:lpstr>
      <vt:lpstr>Read Out Chamber</vt:lpstr>
      <vt:lpstr>More on cooling</vt:lpstr>
      <vt:lpstr>General Outline of Plan</vt:lpstr>
      <vt:lpstr>ALICE specs summary</vt:lpstr>
      <vt:lpstr>Former ALICE gain stage</vt:lpstr>
      <vt:lpstr>Prototype of Inner Field Cage</vt:lpstr>
      <vt:lpstr>Inner Field Cage</vt:lpstr>
      <vt:lpstr>Gradient Bars</vt:lpstr>
      <vt:lpstr>Device built vertically</vt:lpstr>
      <vt:lpstr>PowerPoint Presentation</vt:lpstr>
      <vt:lpstr>Double-walled.</vt:lpstr>
      <vt:lpstr>Contact points to secure bars.</vt:lpstr>
      <vt:lpstr>Outer field cage ready for endcap.</vt:lpstr>
      <vt:lpstr>Working at heights.</vt:lpstr>
      <vt:lpstr>Inner and outer cages with central membrane</vt:lpstr>
      <vt:lpstr>With the gradient bars.</vt:lpstr>
      <vt:lpstr>Horizontal for delivery.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Field Cage: to short or not to short …</vt:lpstr>
      <vt:lpstr>Read Out Chamber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TPC Design Concepts Used as guidance for WBS</dc:title>
  <dc:creator>Microsoft account</dc:creator>
  <cp:lastModifiedBy>Thomas Hemmick</cp:lastModifiedBy>
  <cp:revision>94</cp:revision>
  <dcterms:created xsi:type="dcterms:W3CDTF">2015-06-30T14:20:34Z</dcterms:created>
  <dcterms:modified xsi:type="dcterms:W3CDTF">2016-03-14T14:27:24Z</dcterms:modified>
</cp:coreProperties>
</file>